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3"/>
  </p:notesMasterIdLst>
  <p:sldIdLst>
    <p:sldId id="256" r:id="rId2"/>
    <p:sldId id="269" r:id="rId3"/>
    <p:sldId id="257" r:id="rId4"/>
    <p:sldId id="317" r:id="rId5"/>
    <p:sldId id="268" r:id="rId6"/>
    <p:sldId id="314" r:id="rId7"/>
    <p:sldId id="259" r:id="rId8"/>
    <p:sldId id="260" r:id="rId9"/>
    <p:sldId id="261" r:id="rId10"/>
    <p:sldId id="262" r:id="rId11"/>
    <p:sldId id="315" r:id="rId12"/>
    <p:sldId id="267" r:id="rId13"/>
    <p:sldId id="271" r:id="rId14"/>
    <p:sldId id="298" r:id="rId15"/>
    <p:sldId id="300" r:id="rId16"/>
    <p:sldId id="301" r:id="rId17"/>
    <p:sldId id="304" r:id="rId18"/>
    <p:sldId id="272" r:id="rId19"/>
    <p:sldId id="299" r:id="rId20"/>
    <p:sldId id="273" r:id="rId21"/>
    <p:sldId id="306" r:id="rId22"/>
    <p:sldId id="307" r:id="rId23"/>
    <p:sldId id="308" r:id="rId24"/>
    <p:sldId id="309" r:id="rId25"/>
    <p:sldId id="263" r:id="rId26"/>
    <p:sldId id="274" r:id="rId27"/>
    <p:sldId id="284" r:id="rId28"/>
    <p:sldId id="275" r:id="rId29"/>
    <p:sldId id="285" r:id="rId30"/>
    <p:sldId id="286" r:id="rId31"/>
    <p:sldId id="287" r:id="rId32"/>
    <p:sldId id="288" r:id="rId33"/>
    <p:sldId id="289" r:id="rId34"/>
    <p:sldId id="290" r:id="rId35"/>
    <p:sldId id="291" r:id="rId36"/>
    <p:sldId id="292" r:id="rId37"/>
    <p:sldId id="293" r:id="rId38"/>
    <p:sldId id="294" r:id="rId39"/>
    <p:sldId id="276" r:id="rId40"/>
    <p:sldId id="295" r:id="rId41"/>
    <p:sldId id="296" r:id="rId42"/>
    <p:sldId id="277" r:id="rId43"/>
    <p:sldId id="264" r:id="rId44"/>
    <p:sldId id="316" r:id="rId45"/>
    <p:sldId id="270" r:id="rId46"/>
    <p:sldId id="266" r:id="rId47"/>
    <p:sldId id="297" r:id="rId48"/>
    <p:sldId id="310" r:id="rId49"/>
    <p:sldId id="311" r:id="rId50"/>
    <p:sldId id="312" r:id="rId51"/>
    <p:sldId id="313"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3718" autoAdjust="0"/>
  </p:normalViewPr>
  <p:slideViewPr>
    <p:cSldViewPr snapToGrid="0" showGuides="1">
      <p:cViewPr varScale="1">
        <p:scale>
          <a:sx n="62" d="100"/>
          <a:sy n="62" d="100"/>
        </p:scale>
        <p:origin x="1424" y="44"/>
      </p:cViewPr>
      <p:guideLst>
        <p:guide orient="horz" pos="2160"/>
        <p:guide pos="2880"/>
      </p:guideLst>
    </p:cSldViewPr>
  </p:slideViewPr>
  <p:notesTextViewPr>
    <p:cViewPr>
      <p:scale>
        <a:sx n="1" d="1"/>
        <a:sy n="1" d="1"/>
      </p:scale>
      <p:origin x="0" y="-2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0A3330-DFB7-4A3A-8C5E-0A2F3FC3F6D1}" type="doc">
      <dgm:prSet loTypeId="urn:microsoft.com/office/officeart/2005/8/layout/pyramid1" loCatId="pyramid" qsTypeId="urn:microsoft.com/office/officeart/2005/8/quickstyle/simple1" qsCatId="simple" csTypeId="urn:microsoft.com/office/officeart/2005/8/colors/accent1_2" csCatId="accent1" phldr="1"/>
      <dgm:spPr/>
    </dgm:pt>
    <dgm:pt modelId="{2C44FB0F-BC26-42FF-B737-894B4BDC6092}">
      <dgm:prSet phldrT="[テキスト]" custT="1"/>
      <dgm:spPr>
        <a:solidFill>
          <a:schemeClr val="accent4">
            <a:lumMod val="60000"/>
            <a:lumOff val="40000"/>
          </a:schemeClr>
        </a:solidFill>
        <a:ln>
          <a:solidFill>
            <a:schemeClr val="accent4">
              <a:lumMod val="75000"/>
            </a:schemeClr>
          </a:solidFill>
        </a:ln>
      </dgm:spPr>
      <dgm:t>
        <a:bodyPr/>
        <a:lstStyle/>
        <a:p>
          <a:r>
            <a:rPr kumimoji="1" lang="en-US" altLang="ja-JP" sz="2400" b="0" dirty="0">
              <a:solidFill>
                <a:schemeClr val="tx2"/>
              </a:solidFill>
            </a:rPr>
            <a:t>Level 4</a:t>
          </a:r>
          <a:br>
            <a:rPr kumimoji="1" lang="en-US" altLang="ja-JP" sz="2400" b="0" dirty="0">
              <a:solidFill>
                <a:schemeClr val="tx2"/>
              </a:solidFill>
            </a:rPr>
          </a:br>
          <a:r>
            <a:rPr kumimoji="1" lang="ja-JP" altLang="en-US" sz="2400" b="0" dirty="0">
              <a:solidFill>
                <a:schemeClr val="tx2"/>
              </a:solidFill>
            </a:rPr>
            <a:t>（</a:t>
          </a:r>
          <a:r>
            <a:rPr kumimoji="1" lang="en-GB" altLang="ja-JP" sz="2400" b="0" dirty="0">
              <a:solidFill>
                <a:schemeClr val="tx2"/>
              </a:solidFill>
            </a:rPr>
            <a:t>Doctor</a:t>
          </a:r>
          <a:r>
            <a:rPr kumimoji="1" lang="ja-JP" altLang="en-US" sz="2400" b="0" dirty="0">
              <a:solidFill>
                <a:schemeClr val="tx2"/>
              </a:solidFill>
            </a:rPr>
            <a:t>）</a:t>
          </a:r>
        </a:p>
      </dgm:t>
    </dgm:pt>
    <dgm:pt modelId="{A8B9145E-D065-451D-AEA1-5735DE3BE1BA}" type="parTrans" cxnId="{A0822E26-F3D8-43AC-9B52-033D6AB18A8F}">
      <dgm:prSet/>
      <dgm:spPr/>
      <dgm:t>
        <a:bodyPr/>
        <a:lstStyle/>
        <a:p>
          <a:endParaRPr kumimoji="1" lang="ja-JP" altLang="en-US"/>
        </a:p>
      </dgm:t>
    </dgm:pt>
    <dgm:pt modelId="{2D71A73E-B48C-4443-B19B-988DF716CAED}" type="sibTrans" cxnId="{A0822E26-F3D8-43AC-9B52-033D6AB18A8F}">
      <dgm:prSet/>
      <dgm:spPr/>
      <dgm:t>
        <a:bodyPr/>
        <a:lstStyle/>
        <a:p>
          <a:endParaRPr kumimoji="1" lang="ja-JP" altLang="en-US"/>
        </a:p>
      </dgm:t>
    </dgm:pt>
    <dgm:pt modelId="{A853DDA0-D227-4821-A7EA-1F0E0B1D7DB6}">
      <dgm:prSet phldrT="[テキスト]" custT="1"/>
      <dgm:spPr>
        <a:solidFill>
          <a:schemeClr val="accent4">
            <a:lumMod val="60000"/>
            <a:lumOff val="40000"/>
          </a:schemeClr>
        </a:solidFill>
        <a:ln>
          <a:solidFill>
            <a:schemeClr val="accent4">
              <a:lumMod val="75000"/>
            </a:schemeClr>
          </a:solidFill>
        </a:ln>
      </dgm:spPr>
      <dgm:t>
        <a:bodyPr/>
        <a:lstStyle/>
        <a:p>
          <a:r>
            <a:rPr kumimoji="1" lang="en-GB" altLang="ja-JP" sz="2400" b="0" dirty="0">
              <a:solidFill>
                <a:schemeClr val="tx2"/>
              </a:solidFill>
            </a:rPr>
            <a:t>Level 3</a:t>
          </a:r>
        </a:p>
        <a:p>
          <a:r>
            <a:rPr kumimoji="1" lang="ja-JP" altLang="en-US" sz="2400" b="0" dirty="0">
              <a:solidFill>
                <a:schemeClr val="tx2"/>
              </a:solidFill>
            </a:rPr>
            <a:t>（</a:t>
          </a:r>
          <a:r>
            <a:rPr kumimoji="1" lang="en-GB" altLang="ja-JP" sz="2400" b="0" dirty="0">
              <a:solidFill>
                <a:schemeClr val="tx2"/>
              </a:solidFill>
            </a:rPr>
            <a:t>Master</a:t>
          </a:r>
          <a:r>
            <a:rPr kumimoji="1" lang="ja-JP" altLang="en-US" sz="2400" b="0" dirty="0">
              <a:solidFill>
                <a:schemeClr val="tx2"/>
              </a:solidFill>
            </a:rPr>
            <a:t>）</a:t>
          </a:r>
        </a:p>
      </dgm:t>
    </dgm:pt>
    <dgm:pt modelId="{14F4E9A3-2142-4DC3-B8AC-DF201E2A0BB2}" type="parTrans" cxnId="{6D299B72-9313-4F0F-9B4E-783C16EC2433}">
      <dgm:prSet/>
      <dgm:spPr/>
      <dgm:t>
        <a:bodyPr/>
        <a:lstStyle/>
        <a:p>
          <a:endParaRPr kumimoji="1" lang="ja-JP" altLang="en-US"/>
        </a:p>
      </dgm:t>
    </dgm:pt>
    <dgm:pt modelId="{40B0BBAA-DC17-49C6-8CC9-49AAA7285720}" type="sibTrans" cxnId="{6D299B72-9313-4F0F-9B4E-783C16EC2433}">
      <dgm:prSet/>
      <dgm:spPr/>
      <dgm:t>
        <a:bodyPr/>
        <a:lstStyle/>
        <a:p>
          <a:endParaRPr kumimoji="1" lang="ja-JP" altLang="en-US"/>
        </a:p>
      </dgm:t>
    </dgm:pt>
    <dgm:pt modelId="{FFC57C6C-B8AC-4969-BAC8-4FA565A03B2E}">
      <dgm:prSet phldrT="[テキスト]" custT="1"/>
      <dgm:spPr>
        <a:solidFill>
          <a:schemeClr val="accent4">
            <a:lumMod val="60000"/>
            <a:lumOff val="40000"/>
          </a:schemeClr>
        </a:solidFill>
        <a:ln>
          <a:solidFill>
            <a:schemeClr val="accent4">
              <a:lumMod val="75000"/>
            </a:schemeClr>
          </a:solidFill>
        </a:ln>
      </dgm:spPr>
      <dgm:t>
        <a:bodyPr/>
        <a:lstStyle/>
        <a:p>
          <a:r>
            <a:rPr kumimoji="1" lang="en-GB" altLang="ja-JP" sz="2400" b="0" dirty="0">
              <a:solidFill>
                <a:schemeClr val="tx2"/>
              </a:solidFill>
            </a:rPr>
            <a:t>Level 2</a:t>
          </a:r>
        </a:p>
        <a:p>
          <a:r>
            <a:rPr kumimoji="1" lang="ja-JP" altLang="en-US" sz="2400" b="0" dirty="0">
              <a:solidFill>
                <a:schemeClr val="tx2"/>
              </a:solidFill>
            </a:rPr>
            <a:t>（</a:t>
          </a:r>
          <a:r>
            <a:rPr kumimoji="1" lang="en-GB" altLang="ja-JP" sz="2400" b="0" dirty="0">
              <a:solidFill>
                <a:schemeClr val="tx2"/>
              </a:solidFill>
            </a:rPr>
            <a:t>Undergraduate LIS</a:t>
          </a:r>
          <a:r>
            <a:rPr kumimoji="1" lang="ja-JP" altLang="en-US" sz="2400" b="0" dirty="0">
              <a:solidFill>
                <a:schemeClr val="tx2"/>
              </a:solidFill>
            </a:rPr>
            <a:t>）</a:t>
          </a:r>
        </a:p>
      </dgm:t>
    </dgm:pt>
    <dgm:pt modelId="{0FED2A44-71B2-40FA-808A-E51D95004DD4}" type="parTrans" cxnId="{42C1C775-E766-4B88-80B8-AA7EB0C1DC4B}">
      <dgm:prSet/>
      <dgm:spPr/>
      <dgm:t>
        <a:bodyPr/>
        <a:lstStyle/>
        <a:p>
          <a:endParaRPr kumimoji="1" lang="ja-JP" altLang="en-US"/>
        </a:p>
      </dgm:t>
    </dgm:pt>
    <dgm:pt modelId="{39200823-E2D4-497B-B3F3-CC5B9880960D}" type="sibTrans" cxnId="{42C1C775-E766-4B88-80B8-AA7EB0C1DC4B}">
      <dgm:prSet/>
      <dgm:spPr/>
      <dgm:t>
        <a:bodyPr/>
        <a:lstStyle/>
        <a:p>
          <a:endParaRPr kumimoji="1" lang="ja-JP" altLang="en-US"/>
        </a:p>
      </dgm:t>
    </dgm:pt>
    <dgm:pt modelId="{1DD8829C-030A-4367-B0DA-138B8F55C7C2}">
      <dgm:prSet phldrT="[テキスト]" custT="1"/>
      <dgm:spPr>
        <a:solidFill>
          <a:schemeClr val="accent4">
            <a:lumMod val="60000"/>
            <a:lumOff val="40000"/>
          </a:schemeClr>
        </a:solidFill>
        <a:ln>
          <a:solidFill>
            <a:schemeClr val="accent4">
              <a:lumMod val="75000"/>
            </a:schemeClr>
          </a:solidFill>
        </a:ln>
      </dgm:spPr>
      <dgm:t>
        <a:bodyPr/>
        <a:lstStyle/>
        <a:p>
          <a:r>
            <a:rPr kumimoji="1" lang="en-GB" altLang="ja-JP" sz="2400" b="0" dirty="0">
              <a:solidFill>
                <a:schemeClr val="tx2"/>
              </a:solidFill>
            </a:rPr>
            <a:t>Level 1</a:t>
          </a:r>
        </a:p>
        <a:p>
          <a:r>
            <a:rPr kumimoji="1" lang="ja-JP" altLang="en-US" sz="2400" b="0" dirty="0">
              <a:solidFill>
                <a:schemeClr val="tx2"/>
              </a:solidFill>
            </a:rPr>
            <a:t>（</a:t>
          </a:r>
          <a:r>
            <a:rPr kumimoji="1" lang="en-GB" altLang="ja-JP" sz="2400" b="0" dirty="0">
              <a:solidFill>
                <a:schemeClr val="tx2"/>
              </a:solidFill>
            </a:rPr>
            <a:t>Undergraduate Minor</a:t>
          </a:r>
          <a:r>
            <a:rPr kumimoji="1" lang="ja-JP" altLang="en-US" sz="2400" b="0" dirty="0">
              <a:solidFill>
                <a:schemeClr val="tx2"/>
              </a:solidFill>
            </a:rPr>
            <a:t>）</a:t>
          </a:r>
        </a:p>
      </dgm:t>
    </dgm:pt>
    <dgm:pt modelId="{F7EEA7C2-3456-4244-8E7D-E3BA3AA24BEE}" type="parTrans" cxnId="{B38FE075-AA11-4D94-8C26-E1EA38F1AF5C}">
      <dgm:prSet/>
      <dgm:spPr/>
      <dgm:t>
        <a:bodyPr/>
        <a:lstStyle/>
        <a:p>
          <a:endParaRPr kumimoji="1" lang="ja-JP" altLang="en-US"/>
        </a:p>
      </dgm:t>
    </dgm:pt>
    <dgm:pt modelId="{96D85F94-F1B4-46AD-81D9-86BCDB56D3AF}" type="sibTrans" cxnId="{B38FE075-AA11-4D94-8C26-E1EA38F1AF5C}">
      <dgm:prSet/>
      <dgm:spPr/>
      <dgm:t>
        <a:bodyPr/>
        <a:lstStyle/>
        <a:p>
          <a:endParaRPr kumimoji="1" lang="ja-JP" altLang="en-US"/>
        </a:p>
      </dgm:t>
    </dgm:pt>
    <dgm:pt modelId="{802A625D-D1C3-4B10-B3B4-1D843D47DB51}" type="pres">
      <dgm:prSet presAssocID="{C80A3330-DFB7-4A3A-8C5E-0A2F3FC3F6D1}" presName="Name0" presStyleCnt="0">
        <dgm:presLayoutVars>
          <dgm:dir/>
          <dgm:animLvl val="lvl"/>
          <dgm:resizeHandles val="exact"/>
        </dgm:presLayoutVars>
      </dgm:prSet>
      <dgm:spPr/>
    </dgm:pt>
    <dgm:pt modelId="{B886D621-CCCC-475A-919D-0F167AF82967}" type="pres">
      <dgm:prSet presAssocID="{2C44FB0F-BC26-42FF-B737-894B4BDC6092}" presName="Name8" presStyleCnt="0"/>
      <dgm:spPr/>
    </dgm:pt>
    <dgm:pt modelId="{2522CA07-404B-4E50-A655-B118FB5222D9}" type="pres">
      <dgm:prSet presAssocID="{2C44FB0F-BC26-42FF-B737-894B4BDC6092}" presName="level" presStyleLbl="node1" presStyleIdx="0" presStyleCnt="4">
        <dgm:presLayoutVars>
          <dgm:chMax val="1"/>
          <dgm:bulletEnabled val="1"/>
        </dgm:presLayoutVars>
      </dgm:prSet>
      <dgm:spPr/>
    </dgm:pt>
    <dgm:pt modelId="{23579446-D4A5-4136-90D0-AACC1D9F0C10}" type="pres">
      <dgm:prSet presAssocID="{2C44FB0F-BC26-42FF-B737-894B4BDC6092}" presName="levelTx" presStyleLbl="revTx" presStyleIdx="0" presStyleCnt="0">
        <dgm:presLayoutVars>
          <dgm:chMax val="1"/>
          <dgm:bulletEnabled val="1"/>
        </dgm:presLayoutVars>
      </dgm:prSet>
      <dgm:spPr/>
    </dgm:pt>
    <dgm:pt modelId="{5EE7D231-0629-48DF-99F9-B4B5A7B8951E}" type="pres">
      <dgm:prSet presAssocID="{A853DDA0-D227-4821-A7EA-1F0E0B1D7DB6}" presName="Name8" presStyleCnt="0"/>
      <dgm:spPr/>
    </dgm:pt>
    <dgm:pt modelId="{017018A4-5874-4BA5-8741-9E4C54957BBA}" type="pres">
      <dgm:prSet presAssocID="{A853DDA0-D227-4821-A7EA-1F0E0B1D7DB6}" presName="level" presStyleLbl="node1" presStyleIdx="1" presStyleCnt="4">
        <dgm:presLayoutVars>
          <dgm:chMax val="1"/>
          <dgm:bulletEnabled val="1"/>
        </dgm:presLayoutVars>
      </dgm:prSet>
      <dgm:spPr/>
    </dgm:pt>
    <dgm:pt modelId="{4657F4E4-A354-4B9A-9829-83972F7EA9F9}" type="pres">
      <dgm:prSet presAssocID="{A853DDA0-D227-4821-A7EA-1F0E0B1D7DB6}" presName="levelTx" presStyleLbl="revTx" presStyleIdx="0" presStyleCnt="0">
        <dgm:presLayoutVars>
          <dgm:chMax val="1"/>
          <dgm:bulletEnabled val="1"/>
        </dgm:presLayoutVars>
      </dgm:prSet>
      <dgm:spPr/>
    </dgm:pt>
    <dgm:pt modelId="{5AF6E511-890A-4FF8-9E10-49150A16335E}" type="pres">
      <dgm:prSet presAssocID="{FFC57C6C-B8AC-4969-BAC8-4FA565A03B2E}" presName="Name8" presStyleCnt="0"/>
      <dgm:spPr/>
    </dgm:pt>
    <dgm:pt modelId="{A49161A7-750A-4907-BCE6-A76F2F8CBBCE}" type="pres">
      <dgm:prSet presAssocID="{FFC57C6C-B8AC-4969-BAC8-4FA565A03B2E}" presName="level" presStyleLbl="node1" presStyleIdx="2" presStyleCnt="4">
        <dgm:presLayoutVars>
          <dgm:chMax val="1"/>
          <dgm:bulletEnabled val="1"/>
        </dgm:presLayoutVars>
      </dgm:prSet>
      <dgm:spPr/>
    </dgm:pt>
    <dgm:pt modelId="{E1A1A101-6CA1-41B9-9835-47C0CE4977C1}" type="pres">
      <dgm:prSet presAssocID="{FFC57C6C-B8AC-4969-BAC8-4FA565A03B2E}" presName="levelTx" presStyleLbl="revTx" presStyleIdx="0" presStyleCnt="0">
        <dgm:presLayoutVars>
          <dgm:chMax val="1"/>
          <dgm:bulletEnabled val="1"/>
        </dgm:presLayoutVars>
      </dgm:prSet>
      <dgm:spPr/>
    </dgm:pt>
    <dgm:pt modelId="{392606CF-815E-493A-A177-D9A462FD8E37}" type="pres">
      <dgm:prSet presAssocID="{1DD8829C-030A-4367-B0DA-138B8F55C7C2}" presName="Name8" presStyleCnt="0"/>
      <dgm:spPr/>
    </dgm:pt>
    <dgm:pt modelId="{80A02E06-668C-4582-966A-61ADA6D267CD}" type="pres">
      <dgm:prSet presAssocID="{1DD8829C-030A-4367-B0DA-138B8F55C7C2}" presName="level" presStyleLbl="node1" presStyleIdx="3" presStyleCnt="4">
        <dgm:presLayoutVars>
          <dgm:chMax val="1"/>
          <dgm:bulletEnabled val="1"/>
        </dgm:presLayoutVars>
      </dgm:prSet>
      <dgm:spPr/>
    </dgm:pt>
    <dgm:pt modelId="{5C26EE3D-8EDA-4051-A05E-5F3A8FCCEA36}" type="pres">
      <dgm:prSet presAssocID="{1DD8829C-030A-4367-B0DA-138B8F55C7C2}" presName="levelTx" presStyleLbl="revTx" presStyleIdx="0" presStyleCnt="0">
        <dgm:presLayoutVars>
          <dgm:chMax val="1"/>
          <dgm:bulletEnabled val="1"/>
        </dgm:presLayoutVars>
      </dgm:prSet>
      <dgm:spPr/>
    </dgm:pt>
  </dgm:ptLst>
  <dgm:cxnLst>
    <dgm:cxn modelId="{9830C30E-0615-46F4-9053-380B4CC273CB}" type="presOf" srcId="{A853DDA0-D227-4821-A7EA-1F0E0B1D7DB6}" destId="{017018A4-5874-4BA5-8741-9E4C54957BBA}" srcOrd="0" destOrd="0" presId="urn:microsoft.com/office/officeart/2005/8/layout/pyramid1"/>
    <dgm:cxn modelId="{AB15C115-D090-4B32-96C9-241AB31932D0}" type="presOf" srcId="{FFC57C6C-B8AC-4969-BAC8-4FA565A03B2E}" destId="{A49161A7-750A-4907-BCE6-A76F2F8CBBCE}" srcOrd="0" destOrd="0" presId="urn:microsoft.com/office/officeart/2005/8/layout/pyramid1"/>
    <dgm:cxn modelId="{A0822E26-F3D8-43AC-9B52-033D6AB18A8F}" srcId="{C80A3330-DFB7-4A3A-8C5E-0A2F3FC3F6D1}" destId="{2C44FB0F-BC26-42FF-B737-894B4BDC6092}" srcOrd="0" destOrd="0" parTransId="{A8B9145E-D065-451D-AEA1-5735DE3BE1BA}" sibTransId="{2D71A73E-B48C-4443-B19B-988DF716CAED}"/>
    <dgm:cxn modelId="{1049DC38-FF83-4CE2-A8F8-63FF33CDD196}" type="presOf" srcId="{FFC57C6C-B8AC-4969-BAC8-4FA565A03B2E}" destId="{E1A1A101-6CA1-41B9-9835-47C0CE4977C1}" srcOrd="1" destOrd="0" presId="urn:microsoft.com/office/officeart/2005/8/layout/pyramid1"/>
    <dgm:cxn modelId="{F652D268-497D-472B-9AD3-A648DD6D3626}" type="presOf" srcId="{C80A3330-DFB7-4A3A-8C5E-0A2F3FC3F6D1}" destId="{802A625D-D1C3-4B10-B3B4-1D843D47DB51}" srcOrd="0" destOrd="0" presId="urn:microsoft.com/office/officeart/2005/8/layout/pyramid1"/>
    <dgm:cxn modelId="{0E541C50-BFDA-495E-8164-DECD1D4AB1C6}" type="presOf" srcId="{2C44FB0F-BC26-42FF-B737-894B4BDC6092}" destId="{2522CA07-404B-4E50-A655-B118FB5222D9}" srcOrd="0" destOrd="0" presId="urn:microsoft.com/office/officeart/2005/8/layout/pyramid1"/>
    <dgm:cxn modelId="{6D299B72-9313-4F0F-9B4E-783C16EC2433}" srcId="{C80A3330-DFB7-4A3A-8C5E-0A2F3FC3F6D1}" destId="{A853DDA0-D227-4821-A7EA-1F0E0B1D7DB6}" srcOrd="1" destOrd="0" parTransId="{14F4E9A3-2142-4DC3-B8AC-DF201E2A0BB2}" sibTransId="{40B0BBAA-DC17-49C6-8CC9-49AAA7285720}"/>
    <dgm:cxn modelId="{42C1C775-E766-4B88-80B8-AA7EB0C1DC4B}" srcId="{C80A3330-DFB7-4A3A-8C5E-0A2F3FC3F6D1}" destId="{FFC57C6C-B8AC-4969-BAC8-4FA565A03B2E}" srcOrd="2" destOrd="0" parTransId="{0FED2A44-71B2-40FA-808A-E51D95004DD4}" sibTransId="{39200823-E2D4-497B-B3F3-CC5B9880960D}"/>
    <dgm:cxn modelId="{B38FE075-AA11-4D94-8C26-E1EA38F1AF5C}" srcId="{C80A3330-DFB7-4A3A-8C5E-0A2F3FC3F6D1}" destId="{1DD8829C-030A-4367-B0DA-138B8F55C7C2}" srcOrd="3" destOrd="0" parTransId="{F7EEA7C2-3456-4244-8E7D-E3BA3AA24BEE}" sibTransId="{96D85F94-F1B4-46AD-81D9-86BCDB56D3AF}"/>
    <dgm:cxn modelId="{1A11BBC9-BFAB-43F6-9A4E-2B503AD5D424}" type="presOf" srcId="{A853DDA0-D227-4821-A7EA-1F0E0B1D7DB6}" destId="{4657F4E4-A354-4B9A-9829-83972F7EA9F9}" srcOrd="1" destOrd="0" presId="urn:microsoft.com/office/officeart/2005/8/layout/pyramid1"/>
    <dgm:cxn modelId="{2EBD2DD4-456A-45D1-810A-2803B2ACFCB2}" type="presOf" srcId="{2C44FB0F-BC26-42FF-B737-894B4BDC6092}" destId="{23579446-D4A5-4136-90D0-AACC1D9F0C10}" srcOrd="1" destOrd="0" presId="urn:microsoft.com/office/officeart/2005/8/layout/pyramid1"/>
    <dgm:cxn modelId="{014BBFDE-F3DA-4034-9192-FE8D91555426}" type="presOf" srcId="{1DD8829C-030A-4367-B0DA-138B8F55C7C2}" destId="{5C26EE3D-8EDA-4051-A05E-5F3A8FCCEA36}" srcOrd="1" destOrd="0" presId="urn:microsoft.com/office/officeart/2005/8/layout/pyramid1"/>
    <dgm:cxn modelId="{64D602F1-1495-44F5-A1F6-E99D8BC21081}" type="presOf" srcId="{1DD8829C-030A-4367-B0DA-138B8F55C7C2}" destId="{80A02E06-668C-4582-966A-61ADA6D267CD}" srcOrd="0" destOrd="0" presId="urn:microsoft.com/office/officeart/2005/8/layout/pyramid1"/>
    <dgm:cxn modelId="{5DDB8BAC-925E-4930-A48D-781E3D1E9BA8}" type="presParOf" srcId="{802A625D-D1C3-4B10-B3B4-1D843D47DB51}" destId="{B886D621-CCCC-475A-919D-0F167AF82967}" srcOrd="0" destOrd="0" presId="urn:microsoft.com/office/officeart/2005/8/layout/pyramid1"/>
    <dgm:cxn modelId="{97481C17-B7D3-40DF-9525-733FB652F972}" type="presParOf" srcId="{B886D621-CCCC-475A-919D-0F167AF82967}" destId="{2522CA07-404B-4E50-A655-B118FB5222D9}" srcOrd="0" destOrd="0" presId="urn:microsoft.com/office/officeart/2005/8/layout/pyramid1"/>
    <dgm:cxn modelId="{DCF86143-3AF4-4433-BE76-F65A78ACEE1F}" type="presParOf" srcId="{B886D621-CCCC-475A-919D-0F167AF82967}" destId="{23579446-D4A5-4136-90D0-AACC1D9F0C10}" srcOrd="1" destOrd="0" presId="urn:microsoft.com/office/officeart/2005/8/layout/pyramid1"/>
    <dgm:cxn modelId="{DBCB43DA-E58C-4C7E-B9E9-8F98BCC59613}" type="presParOf" srcId="{802A625D-D1C3-4B10-B3B4-1D843D47DB51}" destId="{5EE7D231-0629-48DF-99F9-B4B5A7B8951E}" srcOrd="1" destOrd="0" presId="urn:microsoft.com/office/officeart/2005/8/layout/pyramid1"/>
    <dgm:cxn modelId="{C1CED0DE-7347-47E2-8467-6615F92B48B7}" type="presParOf" srcId="{5EE7D231-0629-48DF-99F9-B4B5A7B8951E}" destId="{017018A4-5874-4BA5-8741-9E4C54957BBA}" srcOrd="0" destOrd="0" presId="urn:microsoft.com/office/officeart/2005/8/layout/pyramid1"/>
    <dgm:cxn modelId="{55790A80-D3A0-4F73-BEEC-1A19FC8CE4A4}" type="presParOf" srcId="{5EE7D231-0629-48DF-99F9-B4B5A7B8951E}" destId="{4657F4E4-A354-4B9A-9829-83972F7EA9F9}" srcOrd="1" destOrd="0" presId="urn:microsoft.com/office/officeart/2005/8/layout/pyramid1"/>
    <dgm:cxn modelId="{7F2F7E0A-5E40-4B04-A0EC-46048F16DBBF}" type="presParOf" srcId="{802A625D-D1C3-4B10-B3B4-1D843D47DB51}" destId="{5AF6E511-890A-4FF8-9E10-49150A16335E}" srcOrd="2" destOrd="0" presId="urn:microsoft.com/office/officeart/2005/8/layout/pyramid1"/>
    <dgm:cxn modelId="{B7C0BC85-9E5C-44DA-8387-2C78370B7437}" type="presParOf" srcId="{5AF6E511-890A-4FF8-9E10-49150A16335E}" destId="{A49161A7-750A-4907-BCE6-A76F2F8CBBCE}" srcOrd="0" destOrd="0" presId="urn:microsoft.com/office/officeart/2005/8/layout/pyramid1"/>
    <dgm:cxn modelId="{5E16AD71-84E8-4E92-AF79-80909009D9D7}" type="presParOf" srcId="{5AF6E511-890A-4FF8-9E10-49150A16335E}" destId="{E1A1A101-6CA1-41B9-9835-47C0CE4977C1}" srcOrd="1" destOrd="0" presId="urn:microsoft.com/office/officeart/2005/8/layout/pyramid1"/>
    <dgm:cxn modelId="{8041233B-0DA1-401E-BEE9-3B2C9D7431E8}" type="presParOf" srcId="{802A625D-D1C3-4B10-B3B4-1D843D47DB51}" destId="{392606CF-815E-493A-A177-D9A462FD8E37}" srcOrd="3" destOrd="0" presId="urn:microsoft.com/office/officeart/2005/8/layout/pyramid1"/>
    <dgm:cxn modelId="{6B51D73E-5590-4406-B854-532F90038578}" type="presParOf" srcId="{392606CF-815E-493A-A177-D9A462FD8E37}" destId="{80A02E06-668C-4582-966A-61ADA6D267CD}" srcOrd="0" destOrd="0" presId="urn:microsoft.com/office/officeart/2005/8/layout/pyramid1"/>
    <dgm:cxn modelId="{8EC8CA29-56ED-47B8-872D-EE58A1BD60E6}" type="presParOf" srcId="{392606CF-815E-493A-A177-D9A462FD8E37}" destId="{5C26EE3D-8EDA-4051-A05E-5F3A8FCCEA3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5213AE-BA28-400D-B386-64C58F95CEDD}" type="doc">
      <dgm:prSet loTypeId="urn:microsoft.com/office/officeart/2005/8/layout/pyramid1" loCatId="pyramid" qsTypeId="urn:microsoft.com/office/officeart/2005/8/quickstyle/simple1" qsCatId="simple" csTypeId="urn:microsoft.com/office/officeart/2005/8/colors/accent0_1" csCatId="mainScheme" phldr="1"/>
      <dgm:spPr/>
    </dgm:pt>
    <dgm:pt modelId="{8A4F9AD9-9D8A-40A7-B3EB-CBD238E4BD24}">
      <dgm:prSet phldrT="[テキスト]" custT="1"/>
      <dgm:spPr/>
      <dgm:t>
        <a:bodyPr/>
        <a:lstStyle/>
        <a:p>
          <a:pPr algn="ctr"/>
          <a:endParaRPr kumimoji="1" lang="en-US" altLang="ja-JP" sz="1900" dirty="0"/>
        </a:p>
        <a:p>
          <a:pPr algn="ctr"/>
          <a:endParaRPr kumimoji="1" lang="en-US" altLang="ja-JP" sz="1400" b="1" dirty="0">
            <a:latin typeface="+mn-ea"/>
            <a:ea typeface="+mn-ea"/>
          </a:endParaRPr>
        </a:p>
        <a:p>
          <a:pPr algn="ctr"/>
          <a:r>
            <a:rPr kumimoji="1" lang="en-US" altLang="ja-JP" sz="1600" b="0" dirty="0">
              <a:latin typeface="+mn-lt"/>
              <a:ea typeface="+mn-ea"/>
            </a:rPr>
            <a:t>Dissertation</a:t>
          </a:r>
          <a:endParaRPr kumimoji="1" lang="ja-JP" altLang="en-US" sz="1400" b="0" dirty="0">
            <a:latin typeface="+mn-lt"/>
            <a:ea typeface="+mn-ea"/>
          </a:endParaRPr>
        </a:p>
      </dgm:t>
    </dgm:pt>
    <dgm:pt modelId="{87C8FA33-C60C-4CA7-8367-A39D4A46A2B2}" type="parTrans" cxnId="{96B65CAA-F342-46E6-8465-DE98B7D70BF3}">
      <dgm:prSet/>
      <dgm:spPr/>
      <dgm:t>
        <a:bodyPr/>
        <a:lstStyle/>
        <a:p>
          <a:pPr algn="ctr"/>
          <a:endParaRPr kumimoji="1" lang="ja-JP" altLang="en-US"/>
        </a:p>
      </dgm:t>
    </dgm:pt>
    <dgm:pt modelId="{6E54708B-9151-4536-A7C1-43C155FBF470}" type="sibTrans" cxnId="{96B65CAA-F342-46E6-8465-DE98B7D70BF3}">
      <dgm:prSet/>
      <dgm:spPr/>
      <dgm:t>
        <a:bodyPr/>
        <a:lstStyle/>
        <a:p>
          <a:pPr algn="ctr"/>
          <a:endParaRPr kumimoji="1" lang="ja-JP" altLang="en-US"/>
        </a:p>
      </dgm:t>
    </dgm:pt>
    <dgm:pt modelId="{EE2B725C-2AA6-4ADC-BCC0-C16DE7306797}">
      <dgm:prSet phldrT="[テキスト]" custT="1"/>
      <dgm:spPr/>
      <dgm:t>
        <a:bodyPr/>
        <a:lstStyle/>
        <a:p>
          <a:pPr algn="ctr">
            <a:lnSpc>
              <a:spcPct val="80000"/>
            </a:lnSpc>
          </a:pPr>
          <a:r>
            <a:rPr kumimoji="1" lang="en-US" altLang="ja-JP" sz="1400" b="0" dirty="0">
              <a:latin typeface="+mn-lt"/>
              <a:ea typeface="+mn-ea"/>
            </a:rPr>
            <a:t>Semester 2</a:t>
          </a:r>
          <a:br>
            <a:rPr kumimoji="1" lang="en-US" altLang="ja-JP" sz="1400" b="0" dirty="0">
              <a:latin typeface="+mn-lt"/>
              <a:ea typeface="+mn-ea"/>
            </a:rPr>
          </a:br>
          <a:r>
            <a:rPr kumimoji="1" lang="en-US" altLang="ja-JP" sz="1400" b="0" dirty="0">
              <a:latin typeface="+mn-lt"/>
              <a:ea typeface="+mn-ea"/>
            </a:rPr>
            <a:t>Specialized </a:t>
          </a:r>
          <a:r>
            <a:rPr kumimoji="1" lang="en-US" altLang="ja-JP" sz="1600" b="0" dirty="0">
              <a:latin typeface="+mn-lt"/>
              <a:ea typeface="+mn-ea"/>
            </a:rPr>
            <a:t>Seminar</a:t>
          </a:r>
          <a:br>
            <a:rPr kumimoji="1" lang="en-US" altLang="ja-JP" sz="1400" b="0" dirty="0">
              <a:latin typeface="+mn-lt"/>
              <a:ea typeface="+mn-ea"/>
            </a:rPr>
          </a:br>
          <a:r>
            <a:rPr kumimoji="1" lang="en-US" altLang="ja-JP" sz="1400" b="0" dirty="0">
              <a:latin typeface="+mn-lt"/>
              <a:ea typeface="+mn-ea"/>
            </a:rPr>
            <a:t> (elective)</a:t>
          </a:r>
        </a:p>
        <a:p>
          <a:pPr algn="ctr">
            <a:lnSpc>
              <a:spcPct val="80000"/>
            </a:lnSpc>
          </a:pPr>
          <a:r>
            <a:rPr kumimoji="1" lang="en-US" altLang="ja-JP" sz="1400" b="0" dirty="0">
              <a:latin typeface="+mn-lt"/>
              <a:ea typeface="+mn-ea"/>
            </a:rPr>
            <a:t>Shared &amp; Parallel Core Modules</a:t>
          </a:r>
        </a:p>
        <a:p>
          <a:pPr algn="ctr">
            <a:lnSpc>
              <a:spcPct val="80000"/>
            </a:lnSpc>
          </a:pPr>
          <a:r>
            <a:rPr kumimoji="1" lang="en-US" altLang="ja-JP" sz="1400" b="0" dirty="0">
              <a:latin typeface="+mn-lt"/>
              <a:ea typeface="+mn-ea"/>
            </a:rPr>
            <a:t>(Research Methods &amp; Special Subjects)</a:t>
          </a:r>
          <a:endParaRPr kumimoji="1" lang="ja-JP" altLang="en-US" sz="1400" b="0" dirty="0">
            <a:latin typeface="+mn-lt"/>
            <a:ea typeface="+mn-ea"/>
          </a:endParaRPr>
        </a:p>
      </dgm:t>
    </dgm:pt>
    <dgm:pt modelId="{709BB9FB-731A-43E2-B048-7DAB3936FD76}" type="parTrans" cxnId="{246FE556-9D7A-42DB-8F22-A88F472C7344}">
      <dgm:prSet/>
      <dgm:spPr/>
      <dgm:t>
        <a:bodyPr/>
        <a:lstStyle/>
        <a:p>
          <a:pPr algn="ctr"/>
          <a:endParaRPr kumimoji="1" lang="ja-JP" altLang="en-US"/>
        </a:p>
      </dgm:t>
    </dgm:pt>
    <dgm:pt modelId="{611CBF03-F131-42F8-94AE-BF7B3704BD8E}" type="sibTrans" cxnId="{246FE556-9D7A-42DB-8F22-A88F472C7344}">
      <dgm:prSet/>
      <dgm:spPr/>
      <dgm:t>
        <a:bodyPr/>
        <a:lstStyle/>
        <a:p>
          <a:pPr algn="ctr"/>
          <a:endParaRPr kumimoji="1" lang="ja-JP" altLang="en-US"/>
        </a:p>
      </dgm:t>
    </dgm:pt>
    <dgm:pt modelId="{A048454A-B0C4-4A23-BD61-02CBB75BC103}">
      <dgm:prSet phldrT="[テキスト]" custT="1"/>
      <dgm:spPr/>
      <dgm:t>
        <a:bodyPr/>
        <a:lstStyle/>
        <a:p>
          <a:pPr algn="ctr"/>
          <a:endParaRPr kumimoji="1" lang="en-US" altLang="ja-JP" sz="1400" b="0" dirty="0">
            <a:latin typeface="+mn-lt"/>
            <a:ea typeface="+mn-ea"/>
          </a:endParaRPr>
        </a:p>
        <a:p>
          <a:pPr algn="ctr"/>
          <a:r>
            <a:rPr kumimoji="1" lang="en-US" altLang="ja-JP" sz="1400" b="0" dirty="0">
              <a:latin typeface="+mn-lt"/>
              <a:ea typeface="+mn-ea"/>
            </a:rPr>
            <a:t>Semester 1</a:t>
          </a:r>
          <a:br>
            <a:rPr kumimoji="1" lang="en-US" altLang="ja-JP" sz="1400" b="0" dirty="0">
              <a:latin typeface="+mn-lt"/>
              <a:ea typeface="+mn-ea"/>
            </a:rPr>
          </a:br>
          <a:r>
            <a:rPr kumimoji="1" lang="en-US" altLang="ja-JP" sz="1400" b="0" dirty="0">
              <a:latin typeface="+mn-lt"/>
              <a:ea typeface="+mn-ea"/>
            </a:rPr>
            <a:t>Shared</a:t>
          </a:r>
          <a:r>
            <a:rPr kumimoji="1" lang="en-US" altLang="ja-JP" sz="1600" b="0" dirty="0">
              <a:latin typeface="+mn-lt"/>
              <a:ea typeface="+mn-ea"/>
            </a:rPr>
            <a:t> Core Module</a:t>
          </a:r>
          <a:br>
            <a:rPr kumimoji="1" lang="en-US" altLang="ja-JP" sz="1400" b="0" dirty="0">
              <a:latin typeface="+mn-lt"/>
              <a:ea typeface="+mn-ea"/>
            </a:rPr>
          </a:br>
          <a:r>
            <a:rPr kumimoji="1" lang="en-US" altLang="ja-JP" sz="1400" b="0" dirty="0">
              <a:latin typeface="+mn-lt"/>
              <a:ea typeface="+mn-ea"/>
            </a:rPr>
            <a:t>(Common General Foundation for All Programs)</a:t>
          </a:r>
          <a:endParaRPr kumimoji="1" lang="ja-JP" altLang="en-US" sz="1400" b="0" dirty="0">
            <a:latin typeface="+mn-lt"/>
            <a:ea typeface="+mn-ea"/>
          </a:endParaRPr>
        </a:p>
      </dgm:t>
    </dgm:pt>
    <dgm:pt modelId="{F608D41C-213E-42F5-89F2-5B40FD336152}" type="parTrans" cxnId="{926A2338-7D2E-4E65-A7E2-096F6C44BCDF}">
      <dgm:prSet/>
      <dgm:spPr/>
      <dgm:t>
        <a:bodyPr/>
        <a:lstStyle/>
        <a:p>
          <a:pPr algn="ctr"/>
          <a:endParaRPr kumimoji="1" lang="ja-JP" altLang="en-US"/>
        </a:p>
      </dgm:t>
    </dgm:pt>
    <dgm:pt modelId="{DD565040-4C81-4F51-A598-ECDECEC9AEC4}" type="sibTrans" cxnId="{926A2338-7D2E-4E65-A7E2-096F6C44BCDF}">
      <dgm:prSet/>
      <dgm:spPr/>
      <dgm:t>
        <a:bodyPr/>
        <a:lstStyle/>
        <a:p>
          <a:pPr algn="ctr"/>
          <a:endParaRPr kumimoji="1" lang="ja-JP" altLang="en-US"/>
        </a:p>
      </dgm:t>
    </dgm:pt>
    <dgm:pt modelId="{02398634-4650-4CE2-ACFD-8926CDEF2C2F}" type="pres">
      <dgm:prSet presAssocID="{825213AE-BA28-400D-B386-64C58F95CEDD}" presName="Name0" presStyleCnt="0">
        <dgm:presLayoutVars>
          <dgm:dir/>
          <dgm:animLvl val="lvl"/>
          <dgm:resizeHandles val="exact"/>
        </dgm:presLayoutVars>
      </dgm:prSet>
      <dgm:spPr/>
    </dgm:pt>
    <dgm:pt modelId="{981E267D-39B5-4F2D-B645-B5CA4ED34D0F}" type="pres">
      <dgm:prSet presAssocID="{8A4F9AD9-9D8A-40A7-B3EB-CBD238E4BD24}" presName="Name8" presStyleCnt="0"/>
      <dgm:spPr/>
    </dgm:pt>
    <dgm:pt modelId="{77EC52D5-3EF8-40F9-A55C-B4DF1B90AE87}" type="pres">
      <dgm:prSet presAssocID="{8A4F9AD9-9D8A-40A7-B3EB-CBD238E4BD24}" presName="level" presStyleLbl="node1" presStyleIdx="0" presStyleCnt="3">
        <dgm:presLayoutVars>
          <dgm:chMax val="1"/>
          <dgm:bulletEnabled val="1"/>
        </dgm:presLayoutVars>
      </dgm:prSet>
      <dgm:spPr/>
    </dgm:pt>
    <dgm:pt modelId="{A9F289CE-2A2A-499B-B110-54BC599584FF}" type="pres">
      <dgm:prSet presAssocID="{8A4F9AD9-9D8A-40A7-B3EB-CBD238E4BD24}" presName="levelTx" presStyleLbl="revTx" presStyleIdx="0" presStyleCnt="0">
        <dgm:presLayoutVars>
          <dgm:chMax val="1"/>
          <dgm:bulletEnabled val="1"/>
        </dgm:presLayoutVars>
      </dgm:prSet>
      <dgm:spPr/>
    </dgm:pt>
    <dgm:pt modelId="{A5E99A87-C4D8-4F9B-9C1F-50DBE46230EF}" type="pres">
      <dgm:prSet presAssocID="{EE2B725C-2AA6-4ADC-BCC0-C16DE7306797}" presName="Name8" presStyleCnt="0"/>
      <dgm:spPr/>
    </dgm:pt>
    <dgm:pt modelId="{B184269E-FA32-4EFD-9FF7-36222FE26469}" type="pres">
      <dgm:prSet presAssocID="{EE2B725C-2AA6-4ADC-BCC0-C16DE7306797}" presName="level" presStyleLbl="node1" presStyleIdx="1" presStyleCnt="3">
        <dgm:presLayoutVars>
          <dgm:chMax val="1"/>
          <dgm:bulletEnabled val="1"/>
        </dgm:presLayoutVars>
      </dgm:prSet>
      <dgm:spPr/>
    </dgm:pt>
    <dgm:pt modelId="{416938DE-F1BA-4E96-B39F-E6443710ED75}" type="pres">
      <dgm:prSet presAssocID="{EE2B725C-2AA6-4ADC-BCC0-C16DE7306797}" presName="levelTx" presStyleLbl="revTx" presStyleIdx="0" presStyleCnt="0">
        <dgm:presLayoutVars>
          <dgm:chMax val="1"/>
          <dgm:bulletEnabled val="1"/>
        </dgm:presLayoutVars>
      </dgm:prSet>
      <dgm:spPr/>
    </dgm:pt>
    <dgm:pt modelId="{085CD19F-57F9-4FE4-8E00-4D321D0048BE}" type="pres">
      <dgm:prSet presAssocID="{A048454A-B0C4-4A23-BD61-02CBB75BC103}" presName="Name8" presStyleCnt="0"/>
      <dgm:spPr/>
    </dgm:pt>
    <dgm:pt modelId="{4BD98313-559A-4E86-8182-74AA3A0C501C}" type="pres">
      <dgm:prSet presAssocID="{A048454A-B0C4-4A23-BD61-02CBB75BC103}" presName="level" presStyleLbl="node1" presStyleIdx="2" presStyleCnt="3" custLinFactNeighborX="236" custLinFactNeighborY="26124">
        <dgm:presLayoutVars>
          <dgm:chMax val="1"/>
          <dgm:bulletEnabled val="1"/>
        </dgm:presLayoutVars>
      </dgm:prSet>
      <dgm:spPr/>
    </dgm:pt>
    <dgm:pt modelId="{BDED9714-A645-4CCC-87EA-FC4E78DF68DE}" type="pres">
      <dgm:prSet presAssocID="{A048454A-B0C4-4A23-BD61-02CBB75BC103}" presName="levelTx" presStyleLbl="revTx" presStyleIdx="0" presStyleCnt="0">
        <dgm:presLayoutVars>
          <dgm:chMax val="1"/>
          <dgm:bulletEnabled val="1"/>
        </dgm:presLayoutVars>
      </dgm:prSet>
      <dgm:spPr/>
    </dgm:pt>
  </dgm:ptLst>
  <dgm:cxnLst>
    <dgm:cxn modelId="{950B5219-7617-4F3A-AAE4-8E88F3942F8C}" type="presOf" srcId="{EE2B725C-2AA6-4ADC-BCC0-C16DE7306797}" destId="{416938DE-F1BA-4E96-B39F-E6443710ED75}" srcOrd="1" destOrd="0" presId="urn:microsoft.com/office/officeart/2005/8/layout/pyramid1"/>
    <dgm:cxn modelId="{43F9781B-5E3A-40B5-8577-15823DF22770}" type="presOf" srcId="{825213AE-BA28-400D-B386-64C58F95CEDD}" destId="{02398634-4650-4CE2-ACFD-8926CDEF2C2F}" srcOrd="0" destOrd="0" presId="urn:microsoft.com/office/officeart/2005/8/layout/pyramid1"/>
    <dgm:cxn modelId="{E6542529-C61D-4903-BBEE-D3E4AA65DF02}" type="presOf" srcId="{A048454A-B0C4-4A23-BD61-02CBB75BC103}" destId="{4BD98313-559A-4E86-8182-74AA3A0C501C}" srcOrd="0" destOrd="0" presId="urn:microsoft.com/office/officeart/2005/8/layout/pyramid1"/>
    <dgm:cxn modelId="{926A2338-7D2E-4E65-A7E2-096F6C44BCDF}" srcId="{825213AE-BA28-400D-B386-64C58F95CEDD}" destId="{A048454A-B0C4-4A23-BD61-02CBB75BC103}" srcOrd="2" destOrd="0" parTransId="{F608D41C-213E-42F5-89F2-5B40FD336152}" sibTransId="{DD565040-4C81-4F51-A598-ECDECEC9AEC4}"/>
    <dgm:cxn modelId="{A00EDC62-C206-4D6C-87A3-681FA4A910DA}" type="presOf" srcId="{EE2B725C-2AA6-4ADC-BCC0-C16DE7306797}" destId="{B184269E-FA32-4EFD-9FF7-36222FE26469}" srcOrd="0" destOrd="0" presId="urn:microsoft.com/office/officeart/2005/8/layout/pyramid1"/>
    <dgm:cxn modelId="{22B25370-E256-42A2-A8A1-F5D0ECB59730}" type="presOf" srcId="{8A4F9AD9-9D8A-40A7-B3EB-CBD238E4BD24}" destId="{77EC52D5-3EF8-40F9-A55C-B4DF1B90AE87}" srcOrd="0" destOrd="0" presId="urn:microsoft.com/office/officeart/2005/8/layout/pyramid1"/>
    <dgm:cxn modelId="{246FE556-9D7A-42DB-8F22-A88F472C7344}" srcId="{825213AE-BA28-400D-B386-64C58F95CEDD}" destId="{EE2B725C-2AA6-4ADC-BCC0-C16DE7306797}" srcOrd="1" destOrd="0" parTransId="{709BB9FB-731A-43E2-B048-7DAB3936FD76}" sibTransId="{611CBF03-F131-42F8-94AE-BF7B3704BD8E}"/>
    <dgm:cxn modelId="{C9060489-8970-4AB5-AA69-A4007AA7252F}" type="presOf" srcId="{A048454A-B0C4-4A23-BD61-02CBB75BC103}" destId="{BDED9714-A645-4CCC-87EA-FC4E78DF68DE}" srcOrd="1" destOrd="0" presId="urn:microsoft.com/office/officeart/2005/8/layout/pyramid1"/>
    <dgm:cxn modelId="{2F35A9A2-9907-479E-AADC-7BF07C376C57}" type="presOf" srcId="{8A4F9AD9-9D8A-40A7-B3EB-CBD238E4BD24}" destId="{A9F289CE-2A2A-499B-B110-54BC599584FF}" srcOrd="1" destOrd="0" presId="urn:microsoft.com/office/officeart/2005/8/layout/pyramid1"/>
    <dgm:cxn modelId="{96B65CAA-F342-46E6-8465-DE98B7D70BF3}" srcId="{825213AE-BA28-400D-B386-64C58F95CEDD}" destId="{8A4F9AD9-9D8A-40A7-B3EB-CBD238E4BD24}" srcOrd="0" destOrd="0" parTransId="{87C8FA33-C60C-4CA7-8367-A39D4A46A2B2}" sibTransId="{6E54708B-9151-4536-A7C1-43C155FBF470}"/>
    <dgm:cxn modelId="{234A6848-F3B2-4508-842E-633A2F15696A}" type="presParOf" srcId="{02398634-4650-4CE2-ACFD-8926CDEF2C2F}" destId="{981E267D-39B5-4F2D-B645-B5CA4ED34D0F}" srcOrd="0" destOrd="0" presId="urn:microsoft.com/office/officeart/2005/8/layout/pyramid1"/>
    <dgm:cxn modelId="{088D787A-4025-4102-A15F-3173A33AE62D}" type="presParOf" srcId="{981E267D-39B5-4F2D-B645-B5CA4ED34D0F}" destId="{77EC52D5-3EF8-40F9-A55C-B4DF1B90AE87}" srcOrd="0" destOrd="0" presId="urn:microsoft.com/office/officeart/2005/8/layout/pyramid1"/>
    <dgm:cxn modelId="{B960FD5F-E87C-47D6-B107-A7A6E4C995BE}" type="presParOf" srcId="{981E267D-39B5-4F2D-B645-B5CA4ED34D0F}" destId="{A9F289CE-2A2A-499B-B110-54BC599584FF}" srcOrd="1" destOrd="0" presId="urn:microsoft.com/office/officeart/2005/8/layout/pyramid1"/>
    <dgm:cxn modelId="{C12C07D8-01AD-41A7-A0C8-C2A82B3CA070}" type="presParOf" srcId="{02398634-4650-4CE2-ACFD-8926CDEF2C2F}" destId="{A5E99A87-C4D8-4F9B-9C1F-50DBE46230EF}" srcOrd="1" destOrd="0" presId="urn:microsoft.com/office/officeart/2005/8/layout/pyramid1"/>
    <dgm:cxn modelId="{7C81659F-B813-4AE7-A0D7-242D89C70D4A}" type="presParOf" srcId="{A5E99A87-C4D8-4F9B-9C1F-50DBE46230EF}" destId="{B184269E-FA32-4EFD-9FF7-36222FE26469}" srcOrd="0" destOrd="0" presId="urn:microsoft.com/office/officeart/2005/8/layout/pyramid1"/>
    <dgm:cxn modelId="{D2EC6EAC-66F4-43A9-AD64-38990EB4E83A}" type="presParOf" srcId="{A5E99A87-C4D8-4F9B-9C1F-50DBE46230EF}" destId="{416938DE-F1BA-4E96-B39F-E6443710ED75}" srcOrd="1" destOrd="0" presId="urn:microsoft.com/office/officeart/2005/8/layout/pyramid1"/>
    <dgm:cxn modelId="{0971B239-BBCD-49E2-82DA-83555AA5CD4D}" type="presParOf" srcId="{02398634-4650-4CE2-ACFD-8926CDEF2C2F}" destId="{085CD19F-57F9-4FE4-8E00-4D321D0048BE}" srcOrd="2" destOrd="0" presId="urn:microsoft.com/office/officeart/2005/8/layout/pyramid1"/>
    <dgm:cxn modelId="{FB923F34-1EFE-44F0-9E30-EF868B91D2D1}" type="presParOf" srcId="{085CD19F-57F9-4FE4-8E00-4D321D0048BE}" destId="{4BD98313-559A-4E86-8182-74AA3A0C501C}" srcOrd="0" destOrd="0" presId="urn:microsoft.com/office/officeart/2005/8/layout/pyramid1"/>
    <dgm:cxn modelId="{4D55AA2D-0C7B-4381-8C46-2FCE46DCBE38}" type="presParOf" srcId="{085CD19F-57F9-4FE4-8E00-4D321D0048BE}" destId="{BDED9714-A645-4CCC-87EA-FC4E78DF68D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2CA07-404B-4E50-A655-B118FB5222D9}">
      <dsp:nvSpPr>
        <dsp:cNvPr id="0" name=""/>
        <dsp:cNvSpPr/>
      </dsp:nvSpPr>
      <dsp:spPr>
        <a:xfrm>
          <a:off x="2106234" y="0"/>
          <a:ext cx="1404156" cy="882098"/>
        </a:xfrm>
        <a:prstGeom prst="trapezoid">
          <a:avLst>
            <a:gd name="adj" fmla="val 79592"/>
          </a:avLst>
        </a:prstGeom>
        <a:solidFill>
          <a:schemeClr val="accent4">
            <a:lumMod val="60000"/>
            <a:lumOff val="40000"/>
          </a:schemeClr>
        </a:solidFill>
        <a:ln w="1905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en-US" altLang="ja-JP" sz="2400" b="0" kern="1200" dirty="0">
              <a:solidFill>
                <a:schemeClr val="tx2"/>
              </a:solidFill>
            </a:rPr>
            <a:t>Level 4</a:t>
          </a:r>
          <a:br>
            <a:rPr kumimoji="1" lang="en-US" altLang="ja-JP" sz="2400" b="0" kern="1200" dirty="0">
              <a:solidFill>
                <a:schemeClr val="tx2"/>
              </a:solidFill>
            </a:rPr>
          </a:br>
          <a:r>
            <a:rPr kumimoji="1" lang="ja-JP" altLang="en-US" sz="2400" b="0" kern="1200" dirty="0">
              <a:solidFill>
                <a:schemeClr val="tx2"/>
              </a:solidFill>
            </a:rPr>
            <a:t>（</a:t>
          </a:r>
          <a:r>
            <a:rPr kumimoji="1" lang="en-GB" altLang="ja-JP" sz="2400" b="0" kern="1200" dirty="0">
              <a:solidFill>
                <a:schemeClr val="tx2"/>
              </a:solidFill>
            </a:rPr>
            <a:t>Doctor</a:t>
          </a:r>
          <a:r>
            <a:rPr kumimoji="1" lang="ja-JP" altLang="en-US" sz="2400" b="0" kern="1200" dirty="0">
              <a:solidFill>
                <a:schemeClr val="tx2"/>
              </a:solidFill>
            </a:rPr>
            <a:t>）</a:t>
          </a:r>
        </a:p>
      </dsp:txBody>
      <dsp:txXfrm>
        <a:off x="2106234" y="0"/>
        <a:ext cx="1404156" cy="882098"/>
      </dsp:txXfrm>
    </dsp:sp>
    <dsp:sp modelId="{017018A4-5874-4BA5-8741-9E4C54957BBA}">
      <dsp:nvSpPr>
        <dsp:cNvPr id="0" name=""/>
        <dsp:cNvSpPr/>
      </dsp:nvSpPr>
      <dsp:spPr>
        <a:xfrm>
          <a:off x="1404156" y="882098"/>
          <a:ext cx="2808312" cy="882098"/>
        </a:xfrm>
        <a:prstGeom prst="trapezoid">
          <a:avLst>
            <a:gd name="adj" fmla="val 79592"/>
          </a:avLst>
        </a:prstGeom>
        <a:solidFill>
          <a:schemeClr val="accent4">
            <a:lumMod val="60000"/>
            <a:lumOff val="40000"/>
          </a:schemeClr>
        </a:solidFill>
        <a:ln w="1905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en-GB" altLang="ja-JP" sz="2400" b="0" kern="1200" dirty="0">
              <a:solidFill>
                <a:schemeClr val="tx2"/>
              </a:solidFill>
            </a:rPr>
            <a:t>Level 3</a:t>
          </a:r>
        </a:p>
        <a:p>
          <a:pPr marL="0" lvl="0" indent="0" algn="ctr" defTabSz="1066800">
            <a:lnSpc>
              <a:spcPct val="90000"/>
            </a:lnSpc>
            <a:spcBef>
              <a:spcPct val="0"/>
            </a:spcBef>
            <a:spcAft>
              <a:spcPct val="35000"/>
            </a:spcAft>
            <a:buNone/>
          </a:pPr>
          <a:r>
            <a:rPr kumimoji="1" lang="ja-JP" altLang="en-US" sz="2400" b="0" kern="1200" dirty="0">
              <a:solidFill>
                <a:schemeClr val="tx2"/>
              </a:solidFill>
            </a:rPr>
            <a:t>（</a:t>
          </a:r>
          <a:r>
            <a:rPr kumimoji="1" lang="en-GB" altLang="ja-JP" sz="2400" b="0" kern="1200" dirty="0">
              <a:solidFill>
                <a:schemeClr val="tx2"/>
              </a:solidFill>
            </a:rPr>
            <a:t>Master</a:t>
          </a:r>
          <a:r>
            <a:rPr kumimoji="1" lang="ja-JP" altLang="en-US" sz="2400" b="0" kern="1200" dirty="0">
              <a:solidFill>
                <a:schemeClr val="tx2"/>
              </a:solidFill>
            </a:rPr>
            <a:t>）</a:t>
          </a:r>
        </a:p>
      </dsp:txBody>
      <dsp:txXfrm>
        <a:off x="1895610" y="882098"/>
        <a:ext cx="1825402" cy="882098"/>
      </dsp:txXfrm>
    </dsp:sp>
    <dsp:sp modelId="{A49161A7-750A-4907-BCE6-A76F2F8CBBCE}">
      <dsp:nvSpPr>
        <dsp:cNvPr id="0" name=""/>
        <dsp:cNvSpPr/>
      </dsp:nvSpPr>
      <dsp:spPr>
        <a:xfrm>
          <a:off x="702077" y="1764196"/>
          <a:ext cx="4212468" cy="882098"/>
        </a:xfrm>
        <a:prstGeom prst="trapezoid">
          <a:avLst>
            <a:gd name="adj" fmla="val 79592"/>
          </a:avLst>
        </a:prstGeom>
        <a:solidFill>
          <a:schemeClr val="accent4">
            <a:lumMod val="60000"/>
            <a:lumOff val="40000"/>
          </a:schemeClr>
        </a:solidFill>
        <a:ln w="1905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en-GB" altLang="ja-JP" sz="2400" b="0" kern="1200" dirty="0">
              <a:solidFill>
                <a:schemeClr val="tx2"/>
              </a:solidFill>
            </a:rPr>
            <a:t>Level 2</a:t>
          </a:r>
        </a:p>
        <a:p>
          <a:pPr marL="0" lvl="0" indent="0" algn="ctr" defTabSz="1066800">
            <a:lnSpc>
              <a:spcPct val="90000"/>
            </a:lnSpc>
            <a:spcBef>
              <a:spcPct val="0"/>
            </a:spcBef>
            <a:spcAft>
              <a:spcPct val="35000"/>
            </a:spcAft>
            <a:buNone/>
          </a:pPr>
          <a:r>
            <a:rPr kumimoji="1" lang="ja-JP" altLang="en-US" sz="2400" b="0" kern="1200" dirty="0">
              <a:solidFill>
                <a:schemeClr val="tx2"/>
              </a:solidFill>
            </a:rPr>
            <a:t>（</a:t>
          </a:r>
          <a:r>
            <a:rPr kumimoji="1" lang="en-GB" altLang="ja-JP" sz="2400" b="0" kern="1200" dirty="0">
              <a:solidFill>
                <a:schemeClr val="tx2"/>
              </a:solidFill>
            </a:rPr>
            <a:t>Undergraduate LIS</a:t>
          </a:r>
          <a:r>
            <a:rPr kumimoji="1" lang="ja-JP" altLang="en-US" sz="2400" b="0" kern="1200" dirty="0">
              <a:solidFill>
                <a:schemeClr val="tx2"/>
              </a:solidFill>
            </a:rPr>
            <a:t>）</a:t>
          </a:r>
        </a:p>
      </dsp:txBody>
      <dsp:txXfrm>
        <a:off x="1439259" y="1764196"/>
        <a:ext cx="2738104" cy="882098"/>
      </dsp:txXfrm>
    </dsp:sp>
    <dsp:sp modelId="{80A02E06-668C-4582-966A-61ADA6D267CD}">
      <dsp:nvSpPr>
        <dsp:cNvPr id="0" name=""/>
        <dsp:cNvSpPr/>
      </dsp:nvSpPr>
      <dsp:spPr>
        <a:xfrm>
          <a:off x="0" y="2646294"/>
          <a:ext cx="5616624" cy="882098"/>
        </a:xfrm>
        <a:prstGeom prst="trapezoid">
          <a:avLst>
            <a:gd name="adj" fmla="val 79592"/>
          </a:avLst>
        </a:prstGeom>
        <a:solidFill>
          <a:schemeClr val="accent4">
            <a:lumMod val="60000"/>
            <a:lumOff val="40000"/>
          </a:schemeClr>
        </a:solidFill>
        <a:ln w="1905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en-GB" altLang="ja-JP" sz="2400" b="0" kern="1200" dirty="0">
              <a:solidFill>
                <a:schemeClr val="tx2"/>
              </a:solidFill>
            </a:rPr>
            <a:t>Level 1</a:t>
          </a:r>
        </a:p>
        <a:p>
          <a:pPr marL="0" lvl="0" indent="0" algn="ctr" defTabSz="1066800">
            <a:lnSpc>
              <a:spcPct val="90000"/>
            </a:lnSpc>
            <a:spcBef>
              <a:spcPct val="0"/>
            </a:spcBef>
            <a:spcAft>
              <a:spcPct val="35000"/>
            </a:spcAft>
            <a:buNone/>
          </a:pPr>
          <a:r>
            <a:rPr kumimoji="1" lang="ja-JP" altLang="en-US" sz="2400" b="0" kern="1200" dirty="0">
              <a:solidFill>
                <a:schemeClr val="tx2"/>
              </a:solidFill>
            </a:rPr>
            <a:t>（</a:t>
          </a:r>
          <a:r>
            <a:rPr kumimoji="1" lang="en-GB" altLang="ja-JP" sz="2400" b="0" kern="1200" dirty="0">
              <a:solidFill>
                <a:schemeClr val="tx2"/>
              </a:solidFill>
            </a:rPr>
            <a:t>Undergraduate Minor</a:t>
          </a:r>
          <a:r>
            <a:rPr kumimoji="1" lang="ja-JP" altLang="en-US" sz="2400" b="0" kern="1200" dirty="0">
              <a:solidFill>
                <a:schemeClr val="tx2"/>
              </a:solidFill>
            </a:rPr>
            <a:t>）</a:t>
          </a:r>
        </a:p>
      </dsp:txBody>
      <dsp:txXfrm>
        <a:off x="982909" y="2646294"/>
        <a:ext cx="3650805" cy="882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C52D5-3EF8-40F9-A55C-B4DF1B90AE87}">
      <dsp:nvSpPr>
        <dsp:cNvPr id="0" name=""/>
        <dsp:cNvSpPr/>
      </dsp:nvSpPr>
      <dsp:spPr>
        <a:xfrm>
          <a:off x="1903141" y="0"/>
          <a:ext cx="1903141" cy="1302834"/>
        </a:xfrm>
        <a:prstGeom prst="trapezoid">
          <a:avLst>
            <a:gd name="adj" fmla="val 73039"/>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kumimoji="1" lang="en-US" altLang="ja-JP" sz="1900" kern="1200" dirty="0"/>
        </a:p>
        <a:p>
          <a:pPr marL="0" lvl="0" indent="0" algn="ctr" defTabSz="844550">
            <a:lnSpc>
              <a:spcPct val="90000"/>
            </a:lnSpc>
            <a:spcBef>
              <a:spcPct val="0"/>
            </a:spcBef>
            <a:spcAft>
              <a:spcPct val="35000"/>
            </a:spcAft>
            <a:buNone/>
          </a:pPr>
          <a:endParaRPr kumimoji="1" lang="en-US" altLang="ja-JP" sz="1400" b="1" kern="1200" dirty="0">
            <a:latin typeface="+mn-ea"/>
            <a:ea typeface="+mn-ea"/>
          </a:endParaRPr>
        </a:p>
        <a:p>
          <a:pPr marL="0" lvl="0" indent="0" algn="ctr" defTabSz="844550">
            <a:lnSpc>
              <a:spcPct val="90000"/>
            </a:lnSpc>
            <a:spcBef>
              <a:spcPct val="0"/>
            </a:spcBef>
            <a:spcAft>
              <a:spcPct val="35000"/>
            </a:spcAft>
            <a:buNone/>
          </a:pPr>
          <a:r>
            <a:rPr kumimoji="1" lang="en-US" altLang="ja-JP" sz="1600" b="0" kern="1200" dirty="0">
              <a:latin typeface="+mn-lt"/>
              <a:ea typeface="+mn-ea"/>
            </a:rPr>
            <a:t>Dissertation</a:t>
          </a:r>
          <a:endParaRPr kumimoji="1" lang="ja-JP" altLang="en-US" sz="1400" b="0" kern="1200" dirty="0">
            <a:latin typeface="+mn-lt"/>
            <a:ea typeface="+mn-ea"/>
          </a:endParaRPr>
        </a:p>
      </dsp:txBody>
      <dsp:txXfrm>
        <a:off x="1903141" y="0"/>
        <a:ext cx="1903141" cy="1302834"/>
      </dsp:txXfrm>
    </dsp:sp>
    <dsp:sp modelId="{B184269E-FA32-4EFD-9FF7-36222FE26469}">
      <dsp:nvSpPr>
        <dsp:cNvPr id="0" name=""/>
        <dsp:cNvSpPr/>
      </dsp:nvSpPr>
      <dsp:spPr>
        <a:xfrm>
          <a:off x="951570" y="1302834"/>
          <a:ext cx="3806282" cy="1302834"/>
        </a:xfrm>
        <a:prstGeom prst="trapezoid">
          <a:avLst>
            <a:gd name="adj" fmla="val 73039"/>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80000"/>
            </a:lnSpc>
            <a:spcBef>
              <a:spcPct val="0"/>
            </a:spcBef>
            <a:spcAft>
              <a:spcPct val="35000"/>
            </a:spcAft>
            <a:buNone/>
          </a:pPr>
          <a:r>
            <a:rPr kumimoji="1" lang="en-US" altLang="ja-JP" sz="1400" b="0" kern="1200" dirty="0">
              <a:latin typeface="+mn-lt"/>
              <a:ea typeface="+mn-ea"/>
            </a:rPr>
            <a:t>Semester 2</a:t>
          </a:r>
          <a:br>
            <a:rPr kumimoji="1" lang="en-US" altLang="ja-JP" sz="1400" b="0" kern="1200" dirty="0">
              <a:latin typeface="+mn-lt"/>
              <a:ea typeface="+mn-ea"/>
            </a:rPr>
          </a:br>
          <a:r>
            <a:rPr kumimoji="1" lang="en-US" altLang="ja-JP" sz="1400" b="0" kern="1200" dirty="0">
              <a:latin typeface="+mn-lt"/>
              <a:ea typeface="+mn-ea"/>
            </a:rPr>
            <a:t>Specialized </a:t>
          </a:r>
          <a:r>
            <a:rPr kumimoji="1" lang="en-US" altLang="ja-JP" sz="1600" b="0" kern="1200" dirty="0">
              <a:latin typeface="+mn-lt"/>
              <a:ea typeface="+mn-ea"/>
            </a:rPr>
            <a:t>Seminar</a:t>
          </a:r>
          <a:br>
            <a:rPr kumimoji="1" lang="en-US" altLang="ja-JP" sz="1400" b="0" kern="1200" dirty="0">
              <a:latin typeface="+mn-lt"/>
              <a:ea typeface="+mn-ea"/>
            </a:rPr>
          </a:br>
          <a:r>
            <a:rPr kumimoji="1" lang="en-US" altLang="ja-JP" sz="1400" b="0" kern="1200" dirty="0">
              <a:latin typeface="+mn-lt"/>
              <a:ea typeface="+mn-ea"/>
            </a:rPr>
            <a:t> (elective)</a:t>
          </a:r>
        </a:p>
        <a:p>
          <a:pPr marL="0" lvl="0" indent="0" algn="ctr" defTabSz="622300">
            <a:lnSpc>
              <a:spcPct val="80000"/>
            </a:lnSpc>
            <a:spcBef>
              <a:spcPct val="0"/>
            </a:spcBef>
            <a:spcAft>
              <a:spcPct val="35000"/>
            </a:spcAft>
            <a:buNone/>
          </a:pPr>
          <a:r>
            <a:rPr kumimoji="1" lang="en-US" altLang="ja-JP" sz="1400" b="0" kern="1200" dirty="0">
              <a:latin typeface="+mn-lt"/>
              <a:ea typeface="+mn-ea"/>
            </a:rPr>
            <a:t>Shared &amp; Parallel Core Modules</a:t>
          </a:r>
        </a:p>
        <a:p>
          <a:pPr marL="0" lvl="0" indent="0" algn="ctr" defTabSz="622300">
            <a:lnSpc>
              <a:spcPct val="80000"/>
            </a:lnSpc>
            <a:spcBef>
              <a:spcPct val="0"/>
            </a:spcBef>
            <a:spcAft>
              <a:spcPct val="35000"/>
            </a:spcAft>
            <a:buNone/>
          </a:pPr>
          <a:r>
            <a:rPr kumimoji="1" lang="en-US" altLang="ja-JP" sz="1400" b="0" kern="1200" dirty="0">
              <a:latin typeface="+mn-lt"/>
              <a:ea typeface="+mn-ea"/>
            </a:rPr>
            <a:t>(Research Methods &amp; Special Subjects)</a:t>
          </a:r>
          <a:endParaRPr kumimoji="1" lang="ja-JP" altLang="en-US" sz="1400" b="0" kern="1200" dirty="0">
            <a:latin typeface="+mn-lt"/>
            <a:ea typeface="+mn-ea"/>
          </a:endParaRPr>
        </a:p>
      </dsp:txBody>
      <dsp:txXfrm>
        <a:off x="1617670" y="1302834"/>
        <a:ext cx="2474083" cy="1302834"/>
      </dsp:txXfrm>
    </dsp:sp>
    <dsp:sp modelId="{4BD98313-559A-4E86-8182-74AA3A0C501C}">
      <dsp:nvSpPr>
        <dsp:cNvPr id="0" name=""/>
        <dsp:cNvSpPr/>
      </dsp:nvSpPr>
      <dsp:spPr>
        <a:xfrm>
          <a:off x="0" y="2605668"/>
          <a:ext cx="5709424" cy="1302834"/>
        </a:xfrm>
        <a:prstGeom prst="trapezoid">
          <a:avLst>
            <a:gd name="adj" fmla="val 73039"/>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kumimoji="1" lang="en-US" altLang="ja-JP" sz="1400" b="0" kern="1200" dirty="0">
            <a:latin typeface="+mn-lt"/>
            <a:ea typeface="+mn-ea"/>
          </a:endParaRPr>
        </a:p>
        <a:p>
          <a:pPr marL="0" lvl="0" indent="0" algn="ctr" defTabSz="622300">
            <a:lnSpc>
              <a:spcPct val="90000"/>
            </a:lnSpc>
            <a:spcBef>
              <a:spcPct val="0"/>
            </a:spcBef>
            <a:spcAft>
              <a:spcPct val="35000"/>
            </a:spcAft>
            <a:buNone/>
          </a:pPr>
          <a:r>
            <a:rPr kumimoji="1" lang="en-US" altLang="ja-JP" sz="1400" b="0" kern="1200" dirty="0">
              <a:latin typeface="+mn-lt"/>
              <a:ea typeface="+mn-ea"/>
            </a:rPr>
            <a:t>Semester 1</a:t>
          </a:r>
          <a:br>
            <a:rPr kumimoji="1" lang="en-US" altLang="ja-JP" sz="1400" b="0" kern="1200" dirty="0">
              <a:latin typeface="+mn-lt"/>
              <a:ea typeface="+mn-ea"/>
            </a:rPr>
          </a:br>
          <a:r>
            <a:rPr kumimoji="1" lang="en-US" altLang="ja-JP" sz="1400" b="0" kern="1200" dirty="0">
              <a:latin typeface="+mn-lt"/>
              <a:ea typeface="+mn-ea"/>
            </a:rPr>
            <a:t>Shared</a:t>
          </a:r>
          <a:r>
            <a:rPr kumimoji="1" lang="en-US" altLang="ja-JP" sz="1600" b="0" kern="1200" dirty="0">
              <a:latin typeface="+mn-lt"/>
              <a:ea typeface="+mn-ea"/>
            </a:rPr>
            <a:t> Core Module</a:t>
          </a:r>
          <a:br>
            <a:rPr kumimoji="1" lang="en-US" altLang="ja-JP" sz="1400" b="0" kern="1200" dirty="0">
              <a:latin typeface="+mn-lt"/>
              <a:ea typeface="+mn-ea"/>
            </a:rPr>
          </a:br>
          <a:r>
            <a:rPr kumimoji="1" lang="en-US" altLang="ja-JP" sz="1400" b="0" kern="1200" dirty="0">
              <a:latin typeface="+mn-lt"/>
              <a:ea typeface="+mn-ea"/>
            </a:rPr>
            <a:t>(Common General Foundation for All Programs)</a:t>
          </a:r>
          <a:endParaRPr kumimoji="1" lang="ja-JP" altLang="en-US" sz="1400" b="0" kern="1200" dirty="0">
            <a:latin typeface="+mn-lt"/>
            <a:ea typeface="+mn-ea"/>
          </a:endParaRPr>
        </a:p>
      </dsp:txBody>
      <dsp:txXfrm>
        <a:off x="999149" y="2605668"/>
        <a:ext cx="3711125" cy="130283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41821B-CB30-4DC6-BB79-BDE2D34CCFAE}" type="datetimeFigureOut">
              <a:rPr lang="en-GB" smtClean="0"/>
              <a:t>13/11/2017</a:t>
            </a:fld>
            <a:endParaRPr lang="en-GB"/>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116F0-8E55-4233-A5C2-9EEA00EABB3A}" type="slidenum">
              <a:rPr lang="en-GB" smtClean="0"/>
              <a:t>‹#›</a:t>
            </a:fld>
            <a:endParaRPr lang="en-GB"/>
          </a:p>
        </p:txBody>
      </p:sp>
    </p:spTree>
    <p:extLst>
      <p:ext uri="{BB962C8B-B14F-4D97-AF65-F5344CB8AC3E}">
        <p14:creationId xmlns:p14="http://schemas.microsoft.com/office/powerpoint/2010/main" val="113082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5</a:t>
            </a:fld>
            <a:endParaRPr lang="en-GB"/>
          </a:p>
        </p:txBody>
      </p:sp>
    </p:spTree>
    <p:extLst>
      <p:ext uri="{BB962C8B-B14F-4D97-AF65-F5344CB8AC3E}">
        <p14:creationId xmlns:p14="http://schemas.microsoft.com/office/powerpoint/2010/main" val="4221023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Asia, the two core courses of Basics of LIS and Information Resource Organization scored 27.6% and 24.6%, respectively. LIS programs in this region generally have an introduction to library (and information) science as the first required course for all students. The slightly larger share for Information Resource Organization is probably a reflection that many Asian LIS programs still emphasize printed books and journals in general studies, rather than digital content and/or materials in a particular genre. Other has the third largest share (19.7%) indicates that several graduate-level LIS professional programs in Asian countries require students to write a master’s thesis.</a:t>
            </a:r>
            <a:endParaRPr kumimoji="1" lang="ja-JP" altLang="en-US" dirty="0"/>
          </a:p>
        </p:txBody>
      </p:sp>
      <p:sp>
        <p:nvSpPr>
          <p:cNvPr id="4" name="スライド番号プレースホルダー 3"/>
          <p:cNvSpPr>
            <a:spLocks noGrp="1"/>
          </p:cNvSpPr>
          <p:nvPr>
            <p:ph type="sldNum" sz="quarter" idx="10"/>
          </p:nvPr>
        </p:nvSpPr>
        <p:spPr/>
        <p:txBody>
          <a:bodyPr/>
          <a:lstStyle/>
          <a:p>
            <a:fld id="{48B2840E-9B6E-4F71-A7A4-780D70F35B56}" type="slidenum">
              <a:rPr kumimoji="1" lang="ja-JP" altLang="en-US" smtClean="0"/>
              <a:t>21</a:t>
            </a:fld>
            <a:endParaRPr kumimoji="1" lang="ja-JP" altLang="en-US"/>
          </a:p>
        </p:txBody>
      </p:sp>
    </p:spTree>
    <p:extLst>
      <p:ext uri="{BB962C8B-B14F-4D97-AF65-F5344CB8AC3E}">
        <p14:creationId xmlns:p14="http://schemas.microsoft.com/office/powerpoint/2010/main" val="77902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Oceania, the core course of Information Resource Organization accounts for the largest share (27.0%), which reflects the tradition of technical services in dealing with both printed and digital (networked) information. Information Management (14.5%) and Information Services (11.6%) receive greater attention in Oceania than in the other three regions. On the other hand, the relatively low figure of 11.6% for Basics of LIS is something of an anomaly compared with the other regions.</a:t>
            </a:r>
            <a:endParaRPr kumimoji="1" lang="ja-JP" altLang="en-US" dirty="0"/>
          </a:p>
        </p:txBody>
      </p:sp>
      <p:sp>
        <p:nvSpPr>
          <p:cNvPr id="4" name="スライド番号プレースホルダー 3"/>
          <p:cNvSpPr>
            <a:spLocks noGrp="1"/>
          </p:cNvSpPr>
          <p:nvPr>
            <p:ph type="sldNum" sz="quarter" idx="10"/>
          </p:nvPr>
        </p:nvSpPr>
        <p:spPr/>
        <p:txBody>
          <a:bodyPr/>
          <a:lstStyle/>
          <a:p>
            <a:fld id="{48B2840E-9B6E-4F71-A7A4-780D70F35B56}" type="slidenum">
              <a:rPr kumimoji="1" lang="ja-JP" altLang="en-US" smtClean="0"/>
              <a:t>22</a:t>
            </a:fld>
            <a:endParaRPr kumimoji="1" lang="ja-JP" altLang="en-US"/>
          </a:p>
        </p:txBody>
      </p:sp>
    </p:spTree>
    <p:extLst>
      <p:ext uri="{BB962C8B-B14F-4D97-AF65-F5344CB8AC3E}">
        <p14:creationId xmlns:p14="http://schemas.microsoft.com/office/powerpoint/2010/main" val="181302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Basics of LIS represents a share of 38.0% in North America, the largest individual value in all the data, which reflects the fact that most LIS programs in this region have at least one research methods course and one internship or practicum course. On the other hand, no course in this region is classified as Other, probably because most North American LIS programs are standardized and do not require a thesis or dissertation to obtain professional status.</a:t>
            </a:r>
            <a:endParaRPr kumimoji="1" lang="ja-JP" altLang="en-US" dirty="0"/>
          </a:p>
        </p:txBody>
      </p:sp>
      <p:sp>
        <p:nvSpPr>
          <p:cNvPr id="4" name="スライド番号プレースホルダー 3"/>
          <p:cNvSpPr>
            <a:spLocks noGrp="1"/>
          </p:cNvSpPr>
          <p:nvPr>
            <p:ph type="sldNum" sz="quarter" idx="10"/>
          </p:nvPr>
        </p:nvSpPr>
        <p:spPr/>
        <p:txBody>
          <a:bodyPr/>
          <a:lstStyle/>
          <a:p>
            <a:fld id="{48B2840E-9B6E-4F71-A7A4-780D70F35B56}" type="slidenum">
              <a:rPr kumimoji="1" lang="ja-JP" altLang="en-US" smtClean="0"/>
              <a:t>23</a:t>
            </a:fld>
            <a:endParaRPr kumimoji="1" lang="ja-JP" altLang="en-US"/>
          </a:p>
        </p:txBody>
      </p:sp>
    </p:spTree>
    <p:extLst>
      <p:ext uri="{BB962C8B-B14F-4D97-AF65-F5344CB8AC3E}">
        <p14:creationId xmlns:p14="http://schemas.microsoft.com/office/powerpoint/2010/main" val="3141989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Compared with the other regions, the core courses of Information Users (17.5%) and Information Systems (16.0%) stand out in Europe. The former may reflect the European tradition of emphasizing social aspects of information and information user behavior in LIS programs. The share of 11.1% for Digital Information indicates a growing emphasis on the digitization of cultural heritage materials (</a:t>
            </a:r>
            <a:r>
              <a:rPr kumimoji="1" lang="en-US" altLang="ja-JP" dirty="0" err="1"/>
              <a:t>Kajberg</a:t>
            </a:r>
            <a:r>
              <a:rPr kumimoji="1" lang="en-US" altLang="ja-JP" dirty="0"/>
              <a:t>, 2007).</a:t>
            </a:r>
            <a:endParaRPr kumimoji="1" lang="ja-JP" altLang="en-US" dirty="0"/>
          </a:p>
        </p:txBody>
      </p:sp>
      <p:sp>
        <p:nvSpPr>
          <p:cNvPr id="4" name="スライド番号プレースホルダー 3"/>
          <p:cNvSpPr>
            <a:spLocks noGrp="1"/>
          </p:cNvSpPr>
          <p:nvPr>
            <p:ph type="sldNum" sz="quarter" idx="10"/>
          </p:nvPr>
        </p:nvSpPr>
        <p:spPr/>
        <p:txBody>
          <a:bodyPr/>
          <a:lstStyle/>
          <a:p>
            <a:fld id="{48B2840E-9B6E-4F71-A7A4-780D70F35B56}" type="slidenum">
              <a:rPr kumimoji="1" lang="ja-JP" altLang="en-US" smtClean="0"/>
              <a:t>24</a:t>
            </a:fld>
            <a:endParaRPr kumimoji="1" lang="ja-JP" altLang="en-US"/>
          </a:p>
        </p:txBody>
      </p:sp>
    </p:spTree>
    <p:extLst>
      <p:ext uri="{BB962C8B-B14F-4D97-AF65-F5344CB8AC3E}">
        <p14:creationId xmlns:p14="http://schemas.microsoft.com/office/powerpoint/2010/main" val="3206282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Last year, I was asked to conduct a research on trends of academic librarians’ education overseas by our government. Because the time was limited, we chose only three countries to study. They are US, UK and Australia. We collected data on education system to train LIS Professional, skills and competencies of academic librarians, on the job training, and future perspectives of this occupation. Now I just introduce the recent curricula changes in four programs in three countries. </a:t>
            </a:r>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25</a:t>
            </a:fld>
            <a:endParaRPr lang="en-GB"/>
          </a:p>
        </p:txBody>
      </p:sp>
    </p:spTree>
    <p:extLst>
      <p:ext uri="{BB962C8B-B14F-4D97-AF65-F5344CB8AC3E}">
        <p14:creationId xmlns:p14="http://schemas.microsoft.com/office/powerpoint/2010/main" val="1877226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US, we picked-up top two programs based on the ranking of US News World report. They are, School of information science, University of Illinois-Urbana-Champaign, and School of Information and Library Science, University of North Carolina at Chapel Hill.</a:t>
            </a:r>
          </a:p>
          <a:p>
            <a:r>
              <a:rPr kumimoji="1" lang="en-US" altLang="ja-JP" dirty="0"/>
              <a:t>This is the list of degree programs from which we chose Master of Science in Library and Information Science to examine.</a:t>
            </a:r>
          </a:p>
          <a:p>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26</a:t>
            </a:fld>
            <a:endParaRPr lang="en-GB"/>
          </a:p>
        </p:txBody>
      </p:sp>
    </p:spTree>
    <p:extLst>
      <p:ext uri="{BB962C8B-B14F-4D97-AF65-F5344CB8AC3E}">
        <p14:creationId xmlns:p14="http://schemas.microsoft.com/office/powerpoint/2010/main" val="162653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There are six professional pathways.</a:t>
            </a:r>
          </a:p>
          <a:p>
            <a:r>
              <a:rPr kumimoji="1" lang="en-US" altLang="ja-JP" dirty="0"/>
              <a:t>Knowledge management and competitive intelligence is for those who seek cooperate librarian job.</a:t>
            </a:r>
          </a:p>
          <a:p>
            <a:r>
              <a:rPr kumimoji="1" lang="en-US" altLang="ja-JP" dirty="0"/>
              <a:t>Archives and special collections is for those who seek career in archivists and special collection.</a:t>
            </a:r>
          </a:p>
          <a:p>
            <a:r>
              <a:rPr kumimoji="1" lang="en-US" altLang="ja-JP" dirty="0"/>
              <a:t>Research and information services is for those who want to become information literacy educators.</a:t>
            </a:r>
          </a:p>
          <a:p>
            <a:r>
              <a:rPr kumimoji="1" lang="en-US" altLang="ja-JP" dirty="0"/>
              <a:t>Information organization and management is for cataloguers, information </a:t>
            </a:r>
            <a:r>
              <a:rPr kumimoji="1" lang="en-US" altLang="ja-JP" dirty="0" err="1"/>
              <a:t>archtects</a:t>
            </a:r>
            <a:r>
              <a:rPr kumimoji="1" lang="en-US" altLang="ja-JP" dirty="0"/>
              <a:t>, and metadata analysts. They seem to represent traditional librarians task.</a:t>
            </a:r>
          </a:p>
          <a:p>
            <a:r>
              <a:rPr kumimoji="1" lang="en-US" altLang="ja-JP" dirty="0"/>
              <a:t>Data and asset management is for those who seek career in data manager, curator, and digital repository </a:t>
            </a:r>
            <a:r>
              <a:rPr kumimoji="1" lang="en-US" altLang="ja-JP" dirty="0" err="1"/>
              <a:t>manager.n</a:t>
            </a:r>
            <a:r>
              <a:rPr kumimoji="1" lang="en-US" altLang="ja-JP" dirty="0"/>
              <a:t> </a:t>
            </a:r>
          </a:p>
          <a:p>
            <a:r>
              <a:rPr kumimoji="1" lang="en-US" altLang="ja-JP" dirty="0"/>
              <a:t>Youth and k-12 is for those who seek job in children and young adults service in school and public libraries.</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27</a:t>
            </a:fld>
            <a:endParaRPr lang="en-GB"/>
          </a:p>
        </p:txBody>
      </p:sp>
    </p:spTree>
    <p:extLst>
      <p:ext uri="{BB962C8B-B14F-4D97-AF65-F5344CB8AC3E}">
        <p14:creationId xmlns:p14="http://schemas.microsoft.com/office/powerpoint/2010/main" val="4235345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Lets’ move to University of North Carolina, Chapel Hill.</a:t>
            </a:r>
          </a:p>
          <a:p>
            <a:r>
              <a:rPr kumimoji="1" lang="en-US" altLang="ja-JP" dirty="0"/>
              <a:t>They offer seven degree programs. </a:t>
            </a:r>
          </a:p>
          <a:p>
            <a:r>
              <a:rPr kumimoji="1" lang="en-US" altLang="ja-JP" dirty="0"/>
              <a:t>Among them we chose Master of Science in Library Science for examination.</a:t>
            </a:r>
          </a:p>
          <a:p>
            <a:r>
              <a:rPr kumimoji="1" lang="en-US" altLang="ja-JP" dirty="0"/>
              <a:t>By the way, PSM: </a:t>
            </a:r>
            <a:r>
              <a:rPr kumimoji="1" lang="en-US" altLang="ja-JP" dirty="0" err="1"/>
              <a:t>Professioal</a:t>
            </a:r>
            <a:r>
              <a:rPr kumimoji="1" lang="en-US" altLang="ja-JP" dirty="0"/>
              <a:t> Science Master Degree</a:t>
            </a:r>
          </a:p>
          <a:p>
            <a:r>
              <a:rPr kumimoji="1" lang="en-US" altLang="ja-JP" dirty="0"/>
              <a:t>Professional Science Master’s degrees combine a science or mathematics curriculum with a professional component designed to provide graduates with the necessary skills for a career in business, government, or nonprofit agencies</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28</a:t>
            </a:fld>
            <a:endParaRPr lang="en-GB"/>
          </a:p>
        </p:txBody>
      </p:sp>
    </p:spTree>
    <p:extLst>
      <p:ext uri="{BB962C8B-B14F-4D97-AF65-F5344CB8AC3E}">
        <p14:creationId xmlns:p14="http://schemas.microsoft.com/office/powerpoint/2010/main" val="1807068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program require all new students to have a level of information technology competency. The freshman has to take the online test.</a:t>
            </a:r>
          </a:p>
          <a:p>
            <a:r>
              <a:rPr kumimoji="1" lang="en-US" altLang="ja-JP" dirty="0"/>
              <a:t>There are 9 areas of specialization. </a:t>
            </a:r>
          </a:p>
          <a:p>
            <a:r>
              <a:rPr kumimoji="1" lang="en-US" altLang="ja-JP" dirty="0"/>
              <a:t>Academic Libraries for college and university librarians.</a:t>
            </a:r>
          </a:p>
          <a:p>
            <a:r>
              <a:rPr kumimoji="1" lang="en-US" altLang="ja-JP" dirty="0"/>
              <a:t>Adult Services in Public Libraries</a:t>
            </a:r>
          </a:p>
          <a:p>
            <a:r>
              <a:rPr kumimoji="1" lang="en-US" altLang="ja-JP" dirty="0"/>
              <a:t>Archives and Records Management</a:t>
            </a:r>
          </a:p>
          <a:p>
            <a:r>
              <a:rPr kumimoji="1" lang="en-US" altLang="ja-JP" dirty="0"/>
              <a:t>Children and Youth Services</a:t>
            </a:r>
          </a:p>
          <a:p>
            <a:r>
              <a:rPr kumimoji="1" lang="en-US" altLang="ja-JP" dirty="0"/>
              <a:t>Digital Libraries</a:t>
            </a:r>
          </a:p>
          <a:p>
            <a:r>
              <a:rPr kumimoji="1" lang="en-US" altLang="ja-JP" dirty="0"/>
              <a:t>Organization of Information and Materials</a:t>
            </a:r>
          </a:p>
          <a:p>
            <a:r>
              <a:rPr kumimoji="1" lang="en-US" altLang="ja-JP" dirty="0"/>
              <a:t>Reference</a:t>
            </a:r>
          </a:p>
          <a:p>
            <a:r>
              <a:rPr kumimoji="1" lang="en-US" altLang="ja-JP" dirty="0"/>
              <a:t>School Library Media</a:t>
            </a:r>
          </a:p>
          <a:p>
            <a:r>
              <a:rPr kumimoji="1" lang="en-US" altLang="ja-JP" dirty="0"/>
              <a:t>Special Libraries and Knowledge Management </a:t>
            </a:r>
          </a:p>
          <a:p>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29</a:t>
            </a:fld>
            <a:endParaRPr lang="en-GB"/>
          </a:p>
        </p:txBody>
      </p:sp>
    </p:spTree>
    <p:extLst>
      <p:ext uri="{BB962C8B-B14F-4D97-AF65-F5344CB8AC3E}">
        <p14:creationId xmlns:p14="http://schemas.microsoft.com/office/powerpoint/2010/main" val="1101872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curriculum structure for academic library specialization. They consists of required courses, and four focuses including user services, collection, management, and cataloging. It also offer recommended courses.</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30</a:t>
            </a:fld>
            <a:endParaRPr lang="en-GB"/>
          </a:p>
        </p:txBody>
      </p:sp>
    </p:spTree>
    <p:extLst>
      <p:ext uri="{BB962C8B-B14F-4D97-AF65-F5344CB8AC3E}">
        <p14:creationId xmlns:p14="http://schemas.microsoft.com/office/powerpoint/2010/main" val="66820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The project, conducted between 1998 and 2000 by 20 schools, working in five teams, representing 13 programs in the United States, Canada, and England, assessed the nature and extent of major curricular change in LIS education across North America. </a:t>
            </a:r>
          </a:p>
          <a:p>
            <a:r>
              <a:rPr lang="en-GB" dirty="0"/>
              <a:t>- In addition to libraries as institutions and library-specific operations, LIS curricula are addressing broad-based information environments and information problems.</a:t>
            </a:r>
          </a:p>
          <a:p>
            <a:r>
              <a:rPr lang="en-GB" dirty="0"/>
              <a:t>- While LIS curricula continue to incorporate perspectives from other disciplines, a distinct core has taken shape that is predominantly user centred.</a:t>
            </a:r>
          </a:p>
          <a:p>
            <a:r>
              <a:rPr lang="en-GB" dirty="0"/>
              <a:t>- LIS schools are offering institutions in different formats to provide students with more flexibility.</a:t>
            </a:r>
          </a:p>
          <a:p>
            <a:r>
              <a:rPr lang="en-GB" dirty="0"/>
              <a:t>- LIS schools are expanding their curricula by offering related degrees at the undergraduate, master’s and doctoral levels.</a:t>
            </a:r>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13</a:t>
            </a:fld>
            <a:endParaRPr lang="en-GB"/>
          </a:p>
        </p:txBody>
      </p:sp>
    </p:spTree>
    <p:extLst>
      <p:ext uri="{BB962C8B-B14F-4D97-AF65-F5344CB8AC3E}">
        <p14:creationId xmlns:p14="http://schemas.microsoft.com/office/powerpoint/2010/main" val="2489578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curriculum structure for those who seek career in public libraries. This is rather simple with required, highly recommended, and recommended courses. </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31</a:t>
            </a:fld>
            <a:endParaRPr lang="en-GB"/>
          </a:p>
        </p:txBody>
      </p:sp>
    </p:spTree>
    <p:extLst>
      <p:ext uri="{BB962C8B-B14F-4D97-AF65-F5344CB8AC3E}">
        <p14:creationId xmlns:p14="http://schemas.microsoft.com/office/powerpoint/2010/main" val="152113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as a very popular curriculum for archives and record management. In addition to required courses, it provide reference, record management, preservation, and archival appraisal, in addition to suggested electives.</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32</a:t>
            </a:fld>
            <a:endParaRPr lang="en-GB"/>
          </a:p>
        </p:txBody>
      </p:sp>
    </p:spTree>
    <p:extLst>
      <p:ext uri="{BB962C8B-B14F-4D97-AF65-F5344CB8AC3E}">
        <p14:creationId xmlns:p14="http://schemas.microsoft.com/office/powerpoint/2010/main" val="2468828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curriculum for children and youth services.</a:t>
            </a:r>
          </a:p>
          <a:p>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33</a:t>
            </a:fld>
            <a:endParaRPr lang="en-GB"/>
          </a:p>
        </p:txBody>
      </p:sp>
    </p:spTree>
    <p:extLst>
      <p:ext uri="{BB962C8B-B14F-4D97-AF65-F5344CB8AC3E}">
        <p14:creationId xmlns:p14="http://schemas.microsoft.com/office/powerpoint/2010/main" val="3611924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curriculum for digital libraries. When they develop this curricula, I personally participated in and use this as the bases for a course I’m teaching at Chiba University in Japan.</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34</a:t>
            </a:fld>
            <a:endParaRPr lang="en-GB"/>
          </a:p>
        </p:txBody>
      </p:sp>
    </p:spTree>
    <p:extLst>
      <p:ext uri="{BB962C8B-B14F-4D97-AF65-F5344CB8AC3E}">
        <p14:creationId xmlns:p14="http://schemas.microsoft.com/office/powerpoint/2010/main" val="2018679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curriculum for organization of information and materials.</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35</a:t>
            </a:fld>
            <a:endParaRPr lang="en-GB"/>
          </a:p>
        </p:txBody>
      </p:sp>
    </p:spTree>
    <p:extLst>
      <p:ext uri="{BB962C8B-B14F-4D97-AF65-F5344CB8AC3E}">
        <p14:creationId xmlns:p14="http://schemas.microsoft.com/office/powerpoint/2010/main" val="1181750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curriculum or reference.</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36</a:t>
            </a:fld>
            <a:endParaRPr lang="en-GB"/>
          </a:p>
        </p:txBody>
      </p:sp>
    </p:spTree>
    <p:extLst>
      <p:ext uri="{BB962C8B-B14F-4D97-AF65-F5344CB8AC3E}">
        <p14:creationId xmlns:p14="http://schemas.microsoft.com/office/powerpoint/2010/main" val="1143747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curriculum for school library media specialist.</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37</a:t>
            </a:fld>
            <a:endParaRPr lang="en-GB"/>
          </a:p>
        </p:txBody>
      </p:sp>
    </p:spTree>
    <p:extLst>
      <p:ext uri="{BB962C8B-B14F-4D97-AF65-F5344CB8AC3E}">
        <p14:creationId xmlns:p14="http://schemas.microsoft.com/office/powerpoint/2010/main" val="720220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Finally, this is the curriculum for special libraries and knowledge management. This is quite similar to one in Illinois.</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38</a:t>
            </a:fld>
            <a:endParaRPr lang="en-GB"/>
          </a:p>
        </p:txBody>
      </p:sp>
    </p:spTree>
    <p:extLst>
      <p:ext uri="{BB962C8B-B14F-4D97-AF65-F5344CB8AC3E}">
        <p14:creationId xmlns:p14="http://schemas.microsoft.com/office/powerpoint/2010/main" val="2404667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Let’s move to UK. This is the model used to develop their curriculum in Information School of the University of Sheffield. </a:t>
            </a:r>
          </a:p>
          <a:p>
            <a:r>
              <a:rPr kumimoji="1" lang="en-US" altLang="ja-JP" dirty="0"/>
              <a:t>They identified three core concepts of the curriculum including IT &amp; media, LIS, and Subject. Then they combine these areas. </a:t>
            </a:r>
          </a:p>
          <a:p>
            <a:r>
              <a:rPr kumimoji="1" lang="en-US" altLang="ja-JP" dirty="0"/>
              <a:t>1 represents overlap of IT &amp; Media and LIS, which deals with e-contents and DL specialists.</a:t>
            </a:r>
          </a:p>
          <a:p>
            <a:r>
              <a:rPr kumimoji="1" lang="en-US" altLang="ja-JP" dirty="0"/>
              <a:t>2 represents overlap of LIS and Subject, which deals with discipline-based information and knowledge specialists.</a:t>
            </a:r>
          </a:p>
          <a:p>
            <a:r>
              <a:rPr kumimoji="1" lang="en-US" altLang="ja-JP" dirty="0"/>
              <a:t>3 represents overlap of Subject and IT &amp; Media, which deals with context-specific technology and media specialists.</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39</a:t>
            </a:fld>
            <a:endParaRPr lang="en-GB"/>
          </a:p>
        </p:txBody>
      </p:sp>
    </p:spTree>
    <p:extLst>
      <p:ext uri="{BB962C8B-B14F-4D97-AF65-F5344CB8AC3E}">
        <p14:creationId xmlns:p14="http://schemas.microsoft.com/office/powerpoint/2010/main" val="3640263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Based on the previous figure, the school developed a model of blended information professionals.</a:t>
            </a:r>
          </a:p>
          <a:p>
            <a:r>
              <a:rPr kumimoji="1" lang="en-US" altLang="ja-JP" dirty="0"/>
              <a:t>In the first semester, all students take shared core module of common central foundation of all programs of the school.</a:t>
            </a:r>
          </a:p>
          <a:p>
            <a:r>
              <a:rPr kumimoji="1" lang="en-US" altLang="ja-JP" dirty="0"/>
              <a:t>In the second semester,  students are asked to take specialized seminars and shared &amp; parallel core modules.</a:t>
            </a:r>
          </a:p>
          <a:p>
            <a:r>
              <a:rPr kumimoji="1" lang="en-US" altLang="ja-JP" dirty="0"/>
              <a:t>Finally, students write dissertation or theses to graduate.</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40</a:t>
            </a:fld>
            <a:endParaRPr lang="en-GB"/>
          </a:p>
        </p:txBody>
      </p:sp>
    </p:spTree>
    <p:extLst>
      <p:ext uri="{BB962C8B-B14F-4D97-AF65-F5344CB8AC3E}">
        <p14:creationId xmlns:p14="http://schemas.microsoft.com/office/powerpoint/2010/main" val="1503686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KALOPER,  the project, conducted between 1998 and 2000 by 20 schools, working in five teams, representing 13 programs in the United States, Canada, and England, assessed the nature and extent of major curricular change in LIS education across North America. </a:t>
            </a:r>
          </a:p>
          <a:p>
            <a:r>
              <a:rPr lang="en-GB" dirty="0"/>
              <a:t>- In addition to libraries as institutions and library-specific operations, LIS curricula are addressing broad-based information environments and information problems.</a:t>
            </a:r>
          </a:p>
          <a:p>
            <a:r>
              <a:rPr lang="en-GB" dirty="0"/>
              <a:t>- While LIS curricula continue to incorporate perspectives from other disciplines, a distinct core has taken shape that is predominantly user centred.</a:t>
            </a:r>
          </a:p>
          <a:p>
            <a:r>
              <a:rPr lang="en-GB" dirty="0"/>
              <a:t>- LIS schools are offering institutions in different formats, such as online, to provide students with more flexibility.</a:t>
            </a:r>
          </a:p>
          <a:p>
            <a:r>
              <a:rPr lang="en-GB" dirty="0"/>
              <a:t>- LIS schools are expanding their curricula by offering related degrees at the undergraduate, master’s and doctoral levels.</a:t>
            </a:r>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14</a:t>
            </a:fld>
            <a:endParaRPr lang="en-GB"/>
          </a:p>
        </p:txBody>
      </p:sp>
    </p:spTree>
    <p:extLst>
      <p:ext uri="{BB962C8B-B14F-4D97-AF65-F5344CB8AC3E}">
        <p14:creationId xmlns:p14="http://schemas.microsoft.com/office/powerpoint/2010/main" val="2981342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structure of the Sheffield curriculum. </a:t>
            </a:r>
          </a:p>
          <a:p>
            <a:r>
              <a:rPr kumimoji="1" lang="en-US" altLang="ja-JP" dirty="0"/>
              <a:t>QAA: Quality Assurance Agency for Higher Education (QAA)​​: the independent body entrusted with monitoring, and advising on, standards and quality in UK higher education.​</a:t>
            </a:r>
          </a:p>
          <a:p>
            <a:r>
              <a:rPr kumimoji="1" lang="en-US" altLang="ja-JP" dirty="0"/>
              <a:t>All UK universities have to comply with the QAA requirements. </a:t>
            </a:r>
          </a:p>
          <a:p>
            <a:r>
              <a:rPr kumimoji="1" lang="en-US" altLang="ja-JP" dirty="0"/>
              <a:t>There are 6 core topics including </a:t>
            </a:r>
          </a:p>
          <a:p>
            <a:r>
              <a:rPr kumimoji="1" lang="en-US" altLang="ja-JP" dirty="0" err="1"/>
              <a:t>Socical</a:t>
            </a:r>
            <a:r>
              <a:rPr kumimoji="1" lang="en-US" altLang="ja-JP" dirty="0"/>
              <a:t> context of information use, </a:t>
            </a:r>
          </a:p>
          <a:p>
            <a:r>
              <a:rPr kumimoji="1" lang="en-US" altLang="ja-JP" dirty="0"/>
              <a:t>The core module of Information literacy and information behavior, provide </a:t>
            </a:r>
            <a:r>
              <a:rPr kumimoji="1" lang="ja-JP" altLang="en-US" dirty="0"/>
              <a:t>・</a:t>
            </a:r>
            <a:r>
              <a:rPr kumimoji="1" lang="en-US" altLang="ja-JP" dirty="0"/>
              <a:t>Libraries, information and society 1, </a:t>
            </a:r>
            <a:r>
              <a:rPr kumimoji="1" lang="ja-JP" altLang="en-US" dirty="0"/>
              <a:t>・</a:t>
            </a:r>
            <a:r>
              <a:rPr kumimoji="1" lang="en-US" altLang="ja-JP" dirty="0"/>
              <a:t>Library visit (optional), </a:t>
            </a:r>
            <a:r>
              <a:rPr kumimoji="1" lang="ja-JP" altLang="en-US" dirty="0"/>
              <a:t>・</a:t>
            </a:r>
            <a:r>
              <a:rPr kumimoji="1" lang="en-US" altLang="ja-JP" dirty="0"/>
              <a:t>Essential professional skills (workshop, optional)</a:t>
            </a:r>
          </a:p>
          <a:p>
            <a:endParaRPr kumimoji="1" lang="en-US" altLang="ja-JP" dirty="0"/>
          </a:p>
          <a:p>
            <a:r>
              <a:rPr kumimoji="1" lang="en-US" altLang="ja-JP" dirty="0"/>
              <a:t>Information retrieval and knowledge organization, </a:t>
            </a:r>
            <a:r>
              <a:rPr kumimoji="1" lang="ja-JP" altLang="en-US" dirty="0"/>
              <a:t>・</a:t>
            </a:r>
            <a:r>
              <a:rPr kumimoji="1" lang="en-US" altLang="ja-JP" dirty="0"/>
              <a:t>Information sources and information literacy </a:t>
            </a:r>
            <a:r>
              <a:rPr kumimoji="1" lang="ja-JP" altLang="en-US" dirty="0"/>
              <a:t>・</a:t>
            </a:r>
            <a:r>
              <a:rPr kumimoji="1" lang="en-US" altLang="ja-JP" dirty="0"/>
              <a:t>Information literacy practitioner seminar (optional)</a:t>
            </a:r>
          </a:p>
          <a:p>
            <a:endParaRPr kumimoji="1" lang="en-US" altLang="ja-JP" dirty="0"/>
          </a:p>
          <a:p>
            <a:r>
              <a:rPr kumimoji="1" lang="en-US" altLang="ja-JP" dirty="0"/>
              <a:t>Library, information, and knowledge service, </a:t>
            </a:r>
            <a:r>
              <a:rPr kumimoji="1" lang="ja-JP" altLang="en-US" dirty="0"/>
              <a:t>・</a:t>
            </a:r>
            <a:r>
              <a:rPr kumimoji="1" lang="en-US" altLang="ja-JP" dirty="0"/>
              <a:t>Libraries, information and </a:t>
            </a:r>
            <a:r>
              <a:rPr kumimoji="1" lang="en-US" altLang="ja-JP" dirty="0" err="1"/>
              <a:t>soriety</a:t>
            </a:r>
            <a:r>
              <a:rPr kumimoji="1" lang="en-US" altLang="ja-JP" dirty="0"/>
              <a:t> 2 </a:t>
            </a:r>
            <a:r>
              <a:rPr kumimoji="1" lang="ja-JP" altLang="en-US" dirty="0"/>
              <a:t>・</a:t>
            </a:r>
            <a:r>
              <a:rPr kumimoji="1" lang="en-US" altLang="ja-JP" dirty="0"/>
              <a:t>academic and research (special) libraries </a:t>
            </a:r>
            <a:r>
              <a:rPr kumimoji="1" lang="ja-JP" altLang="en-US" dirty="0"/>
              <a:t>・</a:t>
            </a:r>
            <a:r>
              <a:rPr kumimoji="1" lang="en-US" altLang="ja-JP" dirty="0"/>
              <a:t>Libraries for children and young people </a:t>
            </a:r>
            <a:r>
              <a:rPr kumimoji="1" lang="ja-JP" altLang="en-US" dirty="0"/>
              <a:t>・</a:t>
            </a:r>
            <a:r>
              <a:rPr kumimoji="1" lang="en-US" altLang="ja-JP" dirty="0"/>
              <a:t>Public libraries</a:t>
            </a:r>
          </a:p>
          <a:p>
            <a:endParaRPr kumimoji="1" lang="en-US" altLang="ja-JP" dirty="0"/>
          </a:p>
          <a:p>
            <a:r>
              <a:rPr kumimoji="1" lang="en-US" altLang="ja-JP" dirty="0"/>
              <a:t>Management and organizational behavior, </a:t>
            </a:r>
            <a:r>
              <a:rPr kumimoji="1" lang="ja-JP" altLang="en-US" dirty="0"/>
              <a:t>・</a:t>
            </a:r>
            <a:r>
              <a:rPr kumimoji="1" lang="en-US" altLang="ja-JP" dirty="0"/>
              <a:t>Management for LIS 1 </a:t>
            </a:r>
            <a:r>
              <a:rPr kumimoji="1" lang="ja-JP" altLang="en-US" dirty="0"/>
              <a:t>・</a:t>
            </a:r>
            <a:r>
              <a:rPr kumimoji="1" lang="en-US" altLang="ja-JP" dirty="0"/>
              <a:t>Management for LIS 22</a:t>
            </a:r>
          </a:p>
          <a:p>
            <a:endParaRPr kumimoji="1" lang="en-US" altLang="ja-JP" dirty="0"/>
          </a:p>
          <a:p>
            <a:r>
              <a:rPr kumimoji="1" lang="en-US" altLang="ja-JP" dirty="0"/>
              <a:t>And </a:t>
            </a:r>
            <a:r>
              <a:rPr kumimoji="1" lang="en-US" altLang="ja-JP" dirty="0" err="1"/>
              <a:t>Sheffiled</a:t>
            </a:r>
            <a:r>
              <a:rPr kumimoji="1" lang="en-US" altLang="ja-JP" dirty="0"/>
              <a:t> gradate attributes:  </a:t>
            </a:r>
            <a:r>
              <a:rPr kumimoji="1" lang="ja-JP" altLang="en-US" dirty="0"/>
              <a:t>・</a:t>
            </a:r>
            <a:r>
              <a:rPr kumimoji="1" lang="en-US" altLang="ja-JP" dirty="0"/>
              <a:t>Research methods,  Dissertation (equivalent to 3 modules) </a:t>
            </a:r>
            <a:r>
              <a:rPr kumimoji="1" lang="ja-JP" altLang="en-US" dirty="0"/>
              <a:t>・</a:t>
            </a:r>
            <a:r>
              <a:rPr kumimoji="1" lang="en-US" altLang="ja-JP" dirty="0"/>
              <a:t>Essential computer skills(</a:t>
            </a:r>
            <a:r>
              <a:rPr kumimoji="1" lang="en-US" altLang="ja-JP" dirty="0" err="1"/>
              <a:t>lectre</a:t>
            </a:r>
            <a:r>
              <a:rPr kumimoji="1" lang="en-US" altLang="ja-JP" dirty="0"/>
              <a:t> + practices, </a:t>
            </a:r>
            <a:r>
              <a:rPr kumimoji="1" lang="en-US" altLang="ja-JP" dirty="0" err="1"/>
              <a:t>opeional</a:t>
            </a:r>
            <a:r>
              <a:rPr kumimoji="1" lang="en-US" altLang="ja-JP" dirty="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41</a:t>
            </a:fld>
            <a:endParaRPr lang="en-GB"/>
          </a:p>
        </p:txBody>
      </p:sp>
    </p:spTree>
    <p:extLst>
      <p:ext uri="{BB962C8B-B14F-4D97-AF65-F5344CB8AC3E}">
        <p14:creationId xmlns:p14="http://schemas.microsoft.com/office/powerpoint/2010/main" val="1828061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Let’s move </a:t>
            </a:r>
            <a:r>
              <a:rPr kumimoji="1" lang="en-US" altLang="ja-JP"/>
              <a:t>to Australia. </a:t>
            </a:r>
            <a:endParaRPr kumimoji="1" lang="ja-JP" altLang="en-US"/>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42</a:t>
            </a:fld>
            <a:endParaRPr lang="en-GB"/>
          </a:p>
        </p:txBody>
      </p:sp>
    </p:spTree>
    <p:extLst>
      <p:ext uri="{BB962C8B-B14F-4D97-AF65-F5344CB8AC3E}">
        <p14:creationId xmlns:p14="http://schemas.microsoft.com/office/powerpoint/2010/main" val="304252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For</a:t>
            </a:r>
            <a:r>
              <a:rPr kumimoji="1" lang="ja-JP" altLang="en-US" dirty="0"/>
              <a:t> </a:t>
            </a:r>
            <a:r>
              <a:rPr kumimoji="1" lang="en-US" altLang="ja-JP" dirty="0"/>
              <a:t>Asia</a:t>
            </a:r>
            <a:r>
              <a:rPr kumimoji="1" lang="ja-JP" altLang="en-US" dirty="0"/>
              <a:t> </a:t>
            </a:r>
            <a:r>
              <a:rPr kumimoji="1" lang="en-US" altLang="ja-JP" dirty="0"/>
              <a:t>and</a:t>
            </a:r>
            <a:r>
              <a:rPr kumimoji="1" lang="ja-JP" altLang="en-US" dirty="0"/>
              <a:t> </a:t>
            </a:r>
            <a:r>
              <a:rPr kumimoji="1" lang="en-US" altLang="ja-JP" dirty="0"/>
              <a:t>Pa</a:t>
            </a:r>
            <a:r>
              <a:rPr kumimoji="1" lang="ja-JP" altLang="en-US" dirty="0"/>
              <a:t> </a:t>
            </a:r>
            <a:r>
              <a:rPr kumimoji="1" lang="en-US" altLang="ja-JP" dirty="0" err="1"/>
              <a:t>ecific</a:t>
            </a:r>
            <a:r>
              <a:rPr kumimoji="1" lang="ja-JP" altLang="en-US" dirty="0"/>
              <a:t> </a:t>
            </a:r>
            <a:r>
              <a:rPr kumimoji="1" lang="en-US" altLang="ja-JP" dirty="0"/>
              <a:t>Region,</a:t>
            </a:r>
            <a:r>
              <a:rPr kumimoji="1" lang="ja-JP" altLang="en-US" dirty="0"/>
              <a:t> </a:t>
            </a:r>
            <a:r>
              <a:rPr kumimoji="1" lang="en-US" altLang="ja-JP" dirty="0"/>
              <a:t>particularly</a:t>
            </a:r>
            <a:r>
              <a:rPr kumimoji="1" lang="ja-JP" altLang="en-US" dirty="0"/>
              <a:t> </a:t>
            </a:r>
            <a:r>
              <a:rPr kumimoji="1" lang="en-US" altLang="ja-JP" dirty="0"/>
              <a:t>in</a:t>
            </a:r>
            <a:r>
              <a:rPr kumimoji="1" lang="ja-JP" altLang="en-US" dirty="0"/>
              <a:t> </a:t>
            </a:r>
            <a:r>
              <a:rPr kumimoji="1" lang="en-US" altLang="ja-JP" dirty="0"/>
              <a:t>Asia,</a:t>
            </a:r>
            <a:r>
              <a:rPr kumimoji="1" lang="ja-JP" altLang="en-US" dirty="0"/>
              <a:t> </a:t>
            </a:r>
            <a:r>
              <a:rPr kumimoji="1" lang="en-US" altLang="ja-JP" dirty="0"/>
              <a:t>Educational</a:t>
            </a:r>
            <a:r>
              <a:rPr kumimoji="1" lang="ja-JP" altLang="en-US" dirty="0"/>
              <a:t> </a:t>
            </a:r>
            <a:r>
              <a:rPr kumimoji="1" lang="en-US" altLang="ja-JP" dirty="0"/>
              <a:t>systems</a:t>
            </a:r>
            <a:r>
              <a:rPr kumimoji="1" lang="ja-JP" altLang="en-US" dirty="0"/>
              <a:t> </a:t>
            </a:r>
            <a:r>
              <a:rPr kumimoji="1" lang="en-US" altLang="ja-JP" dirty="0"/>
              <a:t>and</a:t>
            </a:r>
            <a:r>
              <a:rPr kumimoji="1" lang="ja-JP" altLang="en-US" dirty="0"/>
              <a:t> </a:t>
            </a:r>
            <a:r>
              <a:rPr kumimoji="1" lang="en-US" altLang="ja-JP" dirty="0"/>
              <a:t>levels</a:t>
            </a:r>
            <a:r>
              <a:rPr kumimoji="1" lang="ja-JP" altLang="en-US" dirty="0"/>
              <a:t> </a:t>
            </a:r>
            <a:r>
              <a:rPr kumimoji="1" lang="en-US" altLang="ja-JP" dirty="0"/>
              <a:t>are</a:t>
            </a:r>
            <a:r>
              <a:rPr kumimoji="1" lang="ja-JP" altLang="en-US" dirty="0"/>
              <a:t> </a:t>
            </a:r>
            <a:r>
              <a:rPr kumimoji="1" lang="en-US" altLang="ja-JP" dirty="0"/>
              <a:t>quire</a:t>
            </a:r>
            <a:r>
              <a:rPr kumimoji="1" lang="ja-JP" altLang="en-US" dirty="0"/>
              <a:t> </a:t>
            </a:r>
            <a:r>
              <a:rPr kumimoji="1" lang="en-US" altLang="ja-JP" dirty="0"/>
              <a:t>diversified.</a:t>
            </a:r>
            <a:r>
              <a:rPr kumimoji="1" lang="ja-JP" altLang="en-US" dirty="0"/>
              <a:t> </a:t>
            </a:r>
            <a:r>
              <a:rPr kumimoji="1" lang="en-US" altLang="ja-JP" dirty="0"/>
              <a:t>We edited a book titled “Quality Assurance in LIS Education” subtitled by “An International and </a:t>
            </a:r>
            <a:r>
              <a:rPr kumimoji="1" lang="en-US" altLang="ja-JP" dirty="0" err="1"/>
              <a:t>Comperative</a:t>
            </a:r>
            <a:r>
              <a:rPr kumimoji="1" lang="en-US" altLang="ja-JP" dirty="0"/>
              <a:t> Study”. Articles describing each country’s educational system and quality assurance mechanisms was reported by representative of each country in addition to us. </a:t>
            </a:r>
          </a:p>
          <a:p>
            <a:r>
              <a:rPr kumimoji="1" lang="en-US" altLang="ja-JP" dirty="0"/>
              <a:t>Chapter 5: Qualitatively maintaining library and information science education in China / Li </a:t>
            </a:r>
            <a:r>
              <a:rPr kumimoji="1" lang="en-US" altLang="ja-JP" dirty="0" err="1"/>
              <a:t>Changqing</a:t>
            </a:r>
            <a:endParaRPr kumimoji="1" lang="en-US" altLang="ja-JP" dirty="0"/>
          </a:p>
          <a:p>
            <a:r>
              <a:rPr kumimoji="1" lang="en-US" altLang="ja-JP" dirty="0"/>
              <a:t>Chapter 6: LIS Education and Quality Assurance System in Asia-Pacific: Taiwan /</a:t>
            </a:r>
          </a:p>
          <a:p>
            <a:r>
              <a:rPr kumimoji="1" lang="en-US" altLang="ja-JP" dirty="0" err="1"/>
              <a:t>Chihfeng</a:t>
            </a:r>
            <a:r>
              <a:rPr kumimoji="1" lang="en-US" altLang="ja-JP" dirty="0"/>
              <a:t> P. Lin </a:t>
            </a:r>
          </a:p>
          <a:p>
            <a:r>
              <a:rPr kumimoji="1" lang="en-US" altLang="ja-JP" dirty="0"/>
              <a:t>Chapter 7: LIS Education and Quality Assurance System in Asia-Pacific: Malaysia / </a:t>
            </a:r>
          </a:p>
          <a:p>
            <a:r>
              <a:rPr kumimoji="1" lang="en-US" altLang="ja-JP" dirty="0" err="1"/>
              <a:t>Mohd</a:t>
            </a:r>
            <a:r>
              <a:rPr kumimoji="1" lang="en-US" altLang="ja-JP" dirty="0"/>
              <a:t> Sharif </a:t>
            </a:r>
            <a:r>
              <a:rPr kumimoji="1" lang="en-US" altLang="ja-JP" dirty="0" err="1"/>
              <a:t>Mohd</a:t>
            </a:r>
            <a:r>
              <a:rPr kumimoji="1" lang="en-US" altLang="ja-JP" dirty="0"/>
              <a:t> Saad, </a:t>
            </a:r>
            <a:r>
              <a:rPr kumimoji="1" lang="en-US" altLang="ja-JP" dirty="0" err="1"/>
              <a:t>Rusnah</a:t>
            </a:r>
            <a:r>
              <a:rPr kumimoji="1" lang="en-US" altLang="ja-JP" dirty="0"/>
              <a:t> </a:t>
            </a:r>
            <a:r>
              <a:rPr kumimoji="1" lang="en-US" altLang="ja-JP" dirty="0" err="1"/>
              <a:t>Johare</a:t>
            </a:r>
            <a:r>
              <a:rPr kumimoji="1" lang="en-US" altLang="ja-JP" dirty="0"/>
              <a:t>, </a:t>
            </a:r>
            <a:r>
              <a:rPr kumimoji="1" lang="en-US" altLang="ja-JP" dirty="0" err="1"/>
              <a:t>Fuziah</a:t>
            </a:r>
            <a:r>
              <a:rPr kumimoji="1" lang="en-US" altLang="ja-JP" dirty="0"/>
              <a:t> </a:t>
            </a:r>
            <a:r>
              <a:rPr kumimoji="1" lang="en-US" altLang="ja-JP" dirty="0" err="1"/>
              <a:t>Mohd</a:t>
            </a:r>
            <a:r>
              <a:rPr kumimoji="1" lang="en-US" altLang="ja-JP" dirty="0"/>
              <a:t> </a:t>
            </a:r>
            <a:r>
              <a:rPr kumimoji="1" lang="en-US" altLang="ja-JP" dirty="0" err="1"/>
              <a:t>Nadzar</a:t>
            </a:r>
            <a:endParaRPr kumimoji="1" lang="en-US" altLang="ja-JP" dirty="0"/>
          </a:p>
          <a:p>
            <a:r>
              <a:rPr kumimoji="1" lang="en-US" altLang="ja-JP" dirty="0"/>
              <a:t>Chapter 8: LIS Education: Quality Assurance System in the Philippines / Lourdes T. David </a:t>
            </a:r>
          </a:p>
          <a:p>
            <a:r>
              <a:rPr kumimoji="1" lang="en-US" altLang="ja-JP" dirty="0"/>
              <a:t>Chapter 9: LIS Education and Quality Assurance System in Asia-Pacific Region Thailand: Recent trends and issues / </a:t>
            </a:r>
            <a:r>
              <a:rPr kumimoji="1" lang="en-US" altLang="ja-JP" dirty="0" err="1"/>
              <a:t>Sujin</a:t>
            </a:r>
            <a:r>
              <a:rPr kumimoji="1" lang="en-US" altLang="ja-JP" dirty="0"/>
              <a:t> </a:t>
            </a:r>
            <a:r>
              <a:rPr kumimoji="1" lang="en-US" altLang="ja-JP" dirty="0" err="1"/>
              <a:t>Butdisuwan</a:t>
            </a:r>
            <a:endParaRPr kumimoji="1" lang="en-US" altLang="ja-JP" dirty="0"/>
          </a:p>
          <a:p>
            <a:r>
              <a:rPr kumimoji="1" lang="en-US" altLang="ja-JP" dirty="0"/>
              <a:t>Chapter 10: LIS Education and Quality Assurance System in Asia Pacific: Indonesia</a:t>
            </a:r>
          </a:p>
          <a:p>
            <a:r>
              <a:rPr kumimoji="1" lang="en-US" altLang="ja-JP" dirty="0"/>
              <a:t>L. </a:t>
            </a:r>
            <a:r>
              <a:rPr kumimoji="1" lang="en-US" altLang="ja-JP" dirty="0" err="1"/>
              <a:t>Sulistyo</a:t>
            </a:r>
            <a:r>
              <a:rPr kumimoji="1" lang="en-US" altLang="ja-JP" dirty="0"/>
              <a:t>-Basuki </a:t>
            </a:r>
          </a:p>
          <a:p>
            <a:r>
              <a:rPr kumimoji="1" lang="en-US" altLang="ja-JP" dirty="0"/>
              <a:t>Chapter 11: Current Trends of Quality Assurance Models in LIS Education / Anna Maria </a:t>
            </a:r>
            <a:r>
              <a:rPr kumimoji="1" lang="en-US" altLang="ja-JP" dirty="0" err="1"/>
              <a:t>Tammaro</a:t>
            </a:r>
            <a:endParaRPr kumimoji="1" lang="en-US" altLang="ja-JP" dirty="0"/>
          </a:p>
          <a:p>
            <a:r>
              <a:rPr kumimoji="1" lang="en-US" altLang="ja-JP" dirty="0"/>
              <a:t>Chapter 12: Accreditation in North America, A unique Quality Assurance Program / Beverly P. Lynch </a:t>
            </a:r>
          </a:p>
          <a:p>
            <a:r>
              <a:rPr kumimoji="1" lang="en-US" altLang="ja-JP" dirty="0"/>
              <a:t>Chapter 13: Accreditation Processes in Latin America: AN Exploration into the Cases of Library and Information Science (LIS) Programs in Mexico, Colombia, and COSTA RICA / Mónica Arakaki</a:t>
            </a:r>
          </a:p>
          <a:p>
            <a:r>
              <a:rPr kumimoji="1" lang="en-US" altLang="ja-JP" dirty="0"/>
              <a:t>Chapter 14: The Diversity of LIS Programs in Southeast Asia / Shizuko MIYAHARA</a:t>
            </a:r>
          </a:p>
          <a:p>
            <a:r>
              <a:rPr kumimoji="1" lang="en-US" altLang="ja-JP" dirty="0"/>
              <a:t>Chapter 15 : Regional Quality Assurance System:</a:t>
            </a:r>
            <a:r>
              <a:rPr kumimoji="1" lang="ja-JP" altLang="en-US" dirty="0"/>
              <a:t>　</a:t>
            </a:r>
            <a:r>
              <a:rPr kumimoji="1" lang="en-US" altLang="ja-JP" dirty="0"/>
              <a:t>Gulf Cooperation Council (GCC) Member Nations in Middle </a:t>
            </a:r>
            <a:r>
              <a:rPr kumimoji="1" lang="en-US" altLang="ja-JP" dirty="0" err="1"/>
              <a:t>Eas</a:t>
            </a:r>
            <a:r>
              <a:rPr kumimoji="1" lang="en-US" altLang="ja-JP" dirty="0"/>
              <a:t> / Sajjad </a:t>
            </a:r>
            <a:r>
              <a:rPr kumimoji="1" lang="en-US" altLang="ja-JP" dirty="0" err="1"/>
              <a:t>ur</a:t>
            </a:r>
            <a:r>
              <a:rPr kumimoji="1" lang="en-US" altLang="ja-JP" dirty="0"/>
              <a:t> Rehman</a:t>
            </a:r>
          </a:p>
          <a:p>
            <a:r>
              <a:rPr kumimoji="1" lang="en-US" altLang="ja-JP" dirty="0"/>
              <a:t>I Sincerely thankful to those who participated in this book.</a:t>
            </a:r>
          </a:p>
          <a:p>
            <a:r>
              <a:rPr kumimoji="1" lang="en-US" altLang="ja-JP" dirty="0"/>
              <a:t>This book is published as e-book, but printed version is also available.</a:t>
            </a:r>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43</a:t>
            </a:fld>
            <a:endParaRPr lang="en-GB"/>
          </a:p>
        </p:txBody>
      </p:sp>
    </p:spTree>
    <p:extLst>
      <p:ext uri="{BB962C8B-B14F-4D97-AF65-F5344CB8AC3E}">
        <p14:creationId xmlns:p14="http://schemas.microsoft.com/office/powerpoint/2010/main" val="1722450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famous figure in the paper written by Frey, CB; Osborne, A in 2013. This paper analyzed the US labor market data using the technique of big data analytics and identified the probability of being replaced by IT or AI. </a:t>
            </a:r>
          </a:p>
          <a:p>
            <a:r>
              <a:rPr kumimoji="1" lang="en-US" altLang="ja-JP" dirty="0"/>
              <a:t>Librarian’s probability is .65. ranked 360</a:t>
            </a:r>
            <a:r>
              <a:rPr kumimoji="1" lang="en-US" altLang="ja-JP" baseline="30000" dirty="0"/>
              <a:t>th</a:t>
            </a:r>
            <a:r>
              <a:rPr kumimoji="1" lang="en-US" altLang="ja-JP" dirty="0"/>
              <a:t> of 686. </a:t>
            </a:r>
          </a:p>
          <a:p>
            <a:r>
              <a:rPr kumimoji="1" lang="en-US" altLang="ja-JP" dirty="0"/>
              <a:t>The paper declared that the wages and educational attainment </a:t>
            </a:r>
            <a:r>
              <a:rPr kumimoji="1" lang="en-US" altLang="ja-JP" dirty="0" err="1"/>
              <a:t>exibit</a:t>
            </a:r>
            <a:r>
              <a:rPr kumimoji="1" lang="en-US" altLang="ja-JP" dirty="0"/>
              <a:t> a strong negative relationship with an occupation’s probability of computerization. </a:t>
            </a:r>
          </a:p>
          <a:p>
            <a:r>
              <a:rPr kumimoji="1" lang="en-US" altLang="ja-JP" dirty="0"/>
              <a:t>It’s been four years after the research was published and AI is </a:t>
            </a:r>
            <a:r>
              <a:rPr kumimoji="1" lang="en-US" altLang="ja-JP" dirty="0" err="1"/>
              <a:t>uniquitus</a:t>
            </a:r>
            <a:r>
              <a:rPr kumimoji="1" lang="en-US" altLang="ja-JP" dirty="0"/>
              <a:t> in these days. </a:t>
            </a:r>
          </a:p>
          <a:p>
            <a:r>
              <a:rPr kumimoji="1" lang="en-US" altLang="ja-JP" dirty="0"/>
              <a:t>How can librarians and information professionals survive under the situation?</a:t>
            </a:r>
          </a:p>
          <a:p>
            <a:r>
              <a:rPr kumimoji="1" lang="en-US" altLang="ja-JP" dirty="0"/>
              <a:t>Of course, I don’t have answer.</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45</a:t>
            </a:fld>
            <a:endParaRPr lang="en-GB"/>
          </a:p>
        </p:txBody>
      </p:sp>
    </p:spTree>
    <p:extLst>
      <p:ext uri="{BB962C8B-B14F-4D97-AF65-F5344CB8AC3E}">
        <p14:creationId xmlns:p14="http://schemas.microsoft.com/office/powerpoint/2010/main" val="2251509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Let’s think about the sustainable traits of library and information professionals? </a:t>
            </a:r>
          </a:p>
          <a:p>
            <a:pPr marL="171450" indent="-171450">
              <a:buFontTx/>
              <a:buChar char="-"/>
            </a:pPr>
            <a:r>
              <a:rPr kumimoji="1" lang="en-US" altLang="ja-JP" dirty="0"/>
              <a:t>I think Organize, Manage and </a:t>
            </a:r>
            <a:r>
              <a:rPr kumimoji="1" lang="en-US" altLang="ja-JP" dirty="0" err="1"/>
              <a:t>Analyse</a:t>
            </a:r>
            <a:r>
              <a:rPr kumimoji="1" lang="en-US" altLang="ja-JP" dirty="0"/>
              <a:t> Data &amp; Knowledge has been one of the core areas of LIS programs and continue to be so. This is the area of data analytics.</a:t>
            </a:r>
          </a:p>
          <a:p>
            <a:pPr marL="171450" indent="-171450">
              <a:buFontTx/>
              <a:buChar char="-"/>
            </a:pPr>
            <a:r>
              <a:rPr kumimoji="1" lang="en-US" altLang="ja-JP" dirty="0"/>
              <a:t>Another important task of LIS professions has been to connect people to a variety of information sources, </a:t>
            </a:r>
            <a:r>
              <a:rPr kumimoji="1" lang="en-US" altLang="ja-JP" dirty="0" err="1"/>
              <a:t>whch</a:t>
            </a:r>
            <a:r>
              <a:rPr kumimoji="1" lang="en-US" altLang="ja-JP" dirty="0"/>
              <a:t> is reference, </a:t>
            </a:r>
            <a:r>
              <a:rPr kumimoji="1" lang="en-US" altLang="ja-JP" dirty="0" err="1"/>
              <a:t>refereal</a:t>
            </a:r>
            <a:r>
              <a:rPr kumimoji="1" lang="en-US" altLang="ja-JP" dirty="0"/>
              <a:t>. </a:t>
            </a:r>
            <a:r>
              <a:rPr kumimoji="1" lang="en-US" altLang="ja-JP" dirty="0" err="1"/>
              <a:t>Becaseu</a:t>
            </a:r>
            <a:r>
              <a:rPr kumimoji="1" lang="en-US" altLang="ja-JP" dirty="0"/>
              <a:t> library receive more difficult and contextual information request, LIS professionals need to collaborate with other professionals such as medical and </a:t>
            </a:r>
            <a:r>
              <a:rPr kumimoji="1" lang="en-US" altLang="ja-JP" dirty="0" err="1"/>
              <a:t>leagal</a:t>
            </a:r>
            <a:r>
              <a:rPr kumimoji="1" lang="en-US" altLang="ja-JP" dirty="0"/>
              <a:t>, business, etc.</a:t>
            </a:r>
          </a:p>
          <a:p>
            <a:pPr marL="171450" indent="-171450">
              <a:buFontTx/>
              <a:buChar char="-"/>
            </a:pPr>
            <a:r>
              <a:rPr kumimoji="1" lang="en-US" altLang="ja-JP" dirty="0"/>
              <a:t>Because there are unreliable data and information on the web, LIS professionals need to be able to evaluate information resources and information,</a:t>
            </a:r>
          </a:p>
          <a:p>
            <a:pPr marL="171450" indent="-171450">
              <a:buFontTx/>
              <a:buChar char="-"/>
            </a:pPr>
            <a:r>
              <a:rPr kumimoji="1" lang="en-US" altLang="ja-JP" dirty="0"/>
              <a:t>In the age of digital lives, there still exists digital divide. LIS professional need to support information literacy skills of users.</a:t>
            </a:r>
          </a:p>
          <a:p>
            <a:pPr marL="171450" indent="-171450">
              <a:buFontTx/>
              <a:buChar char="-"/>
            </a:pPr>
            <a:r>
              <a:rPr kumimoji="1" lang="en-US" altLang="ja-JP" dirty="0"/>
              <a:t>All of these traits involves communication skill. So LIS professionals are expected to be communicators.</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46</a:t>
            </a:fld>
            <a:endParaRPr lang="en-GB"/>
          </a:p>
        </p:txBody>
      </p:sp>
    </p:spTree>
    <p:extLst>
      <p:ext uri="{BB962C8B-B14F-4D97-AF65-F5344CB8AC3E}">
        <p14:creationId xmlns:p14="http://schemas.microsoft.com/office/powerpoint/2010/main" val="3947819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LIS profession need to reinforce basic skills of flexibility, leadership, communication for adapting </a:t>
            </a:r>
            <a:r>
              <a:rPr kumimoji="1" lang="en-US" altLang="ja-JP" dirty="0" err="1"/>
              <a:t>canges</a:t>
            </a:r>
            <a:r>
              <a:rPr kumimoji="1" lang="en-US" altLang="ja-JP" dirty="0"/>
              <a:t>.</a:t>
            </a:r>
          </a:p>
          <a:p>
            <a:r>
              <a:rPr kumimoji="1" lang="en-US" altLang="ja-JP" dirty="0"/>
              <a:t>They need to apply up-to-date information on communication technology for negotiating with IT people</a:t>
            </a:r>
          </a:p>
          <a:p>
            <a:r>
              <a:rPr kumimoji="1" lang="en-US" altLang="ja-JP" dirty="0"/>
              <a:t>Develop </a:t>
            </a:r>
            <a:r>
              <a:rPr kumimoji="1" lang="en-US" altLang="ja-JP" dirty="0" err="1"/>
              <a:t>knwoedge</a:t>
            </a:r>
            <a:r>
              <a:rPr kumimoji="1" lang="en-US" altLang="ja-JP" dirty="0"/>
              <a:t> bases including library, archives, and records for MLS cooperation.</a:t>
            </a:r>
          </a:p>
          <a:p>
            <a:r>
              <a:rPr kumimoji="1" lang="en-US" altLang="ja-JP" dirty="0"/>
              <a:t>Master research methods for evidence-based practices.</a:t>
            </a:r>
          </a:p>
          <a:p>
            <a:r>
              <a:rPr kumimoji="1" lang="en-US" altLang="ja-JP" dirty="0"/>
              <a:t>Subject-specific knowledge is necessary for applying MLS skills in a variety of domain.</a:t>
            </a:r>
          </a:p>
          <a:p>
            <a:r>
              <a:rPr kumimoji="1" lang="en-US" altLang="ja-JP" dirty="0"/>
              <a:t>LIS professionals are expected to be able to act as multitasking. </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47</a:t>
            </a:fld>
            <a:endParaRPr lang="en-GB"/>
          </a:p>
        </p:txBody>
      </p:sp>
    </p:spTree>
    <p:extLst>
      <p:ext uri="{BB962C8B-B14F-4D97-AF65-F5344CB8AC3E}">
        <p14:creationId xmlns:p14="http://schemas.microsoft.com/office/powerpoint/2010/main" val="3896129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When I reflect my professional life, I can identify four or five areas in which demand of information is relatively high.</a:t>
            </a:r>
          </a:p>
          <a:p>
            <a:pPr marL="171450" indent="-171450">
              <a:buFontTx/>
              <a:buChar char="-"/>
            </a:pPr>
            <a:r>
              <a:rPr kumimoji="1" lang="en-US" altLang="ja-JP" dirty="0"/>
              <a:t>Health and Medical information</a:t>
            </a:r>
          </a:p>
          <a:p>
            <a:pPr marL="171450" indent="-171450">
              <a:buFontTx/>
              <a:buChar char="-"/>
            </a:pPr>
            <a:r>
              <a:rPr kumimoji="1" lang="en-US" altLang="ja-JP" dirty="0"/>
              <a:t>Business Information</a:t>
            </a:r>
          </a:p>
          <a:p>
            <a:pPr marL="171450" indent="-171450">
              <a:buFontTx/>
              <a:buChar char="-"/>
            </a:pPr>
            <a:r>
              <a:rPr kumimoji="1" lang="en-US" altLang="ja-JP" dirty="0"/>
              <a:t>Science &amp; Technology Information</a:t>
            </a:r>
          </a:p>
          <a:p>
            <a:pPr marL="171450" indent="-171450">
              <a:buFontTx/>
              <a:buChar char="-"/>
            </a:pPr>
            <a:r>
              <a:rPr kumimoji="1" lang="en-US" altLang="ja-JP" dirty="0"/>
              <a:t>Legal Information</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48</a:t>
            </a:fld>
            <a:endParaRPr lang="en-GB"/>
          </a:p>
        </p:txBody>
      </p:sp>
    </p:spTree>
    <p:extLst>
      <p:ext uri="{BB962C8B-B14F-4D97-AF65-F5344CB8AC3E}">
        <p14:creationId xmlns:p14="http://schemas.microsoft.com/office/powerpoint/2010/main" val="3314084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end of my presentation. Thank you for your attention!</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49</a:t>
            </a:fld>
            <a:endParaRPr lang="en-GB"/>
          </a:p>
        </p:txBody>
      </p:sp>
    </p:spTree>
    <p:extLst>
      <p:ext uri="{BB962C8B-B14F-4D97-AF65-F5344CB8AC3E}">
        <p14:creationId xmlns:p14="http://schemas.microsoft.com/office/powerpoint/2010/main" val="332908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Europe, there was a study conducted based on the collaboration of the Royal School of Library and Information Science and EUCLID, an organization of LIS education institutions. </a:t>
            </a:r>
          </a:p>
          <a:p>
            <a:r>
              <a:rPr kumimoji="1" lang="en-US" altLang="ja-JP" dirty="0"/>
              <a:t>The goal of the study was to identify the current situation of European LIS education program in order to develop a common curriculum reflecting  with the Bologna Profess to reform them to be research-oriented universities.</a:t>
            </a:r>
          </a:p>
          <a:p>
            <a:r>
              <a:rPr kumimoji="1" lang="en-US" altLang="ja-JP" dirty="0"/>
              <a:t>The study identified three core areas unique to LIS. They are: knowledge organization, information use behavior, and information retrieval.</a:t>
            </a:r>
          </a:p>
          <a:p>
            <a:r>
              <a:rPr kumimoji="1" lang="en-US" altLang="ja-JP" dirty="0"/>
              <a:t>Following the North-American mode of Professional LIS Education on master’s level, with the definition of specific professional skills, which is, theoretical knowledge applicable to practices.</a:t>
            </a:r>
          </a:p>
          <a:p>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15</a:t>
            </a:fld>
            <a:endParaRPr lang="en-GB"/>
          </a:p>
        </p:txBody>
      </p:sp>
    </p:spTree>
    <p:extLst>
      <p:ext uri="{BB962C8B-B14F-4D97-AF65-F5344CB8AC3E}">
        <p14:creationId xmlns:p14="http://schemas.microsoft.com/office/powerpoint/2010/main" val="195333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is the graphical presentation of European Curriculum in 2002 and 2004.</a:t>
            </a:r>
          </a:p>
          <a:p>
            <a:r>
              <a:rPr kumimoji="1" lang="en-US" altLang="ja-JP" dirty="0"/>
              <a:t>Knowledge organization is defined as the core of the LIS, surrounded by information retrieval and information seeking.  </a:t>
            </a:r>
          </a:p>
          <a:p>
            <a:r>
              <a:rPr kumimoji="1" lang="en-US" altLang="ja-JP" dirty="0"/>
              <a:t>External to the second core, there are major topics including user education, history, mediation of culture, children’s libraries, information policy, knowledge management, library management, user study, and informatics. General areas of science, social science, and humanities are located outside of the figure. </a:t>
            </a:r>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16</a:t>
            </a:fld>
            <a:endParaRPr lang="en-GB"/>
          </a:p>
        </p:txBody>
      </p:sp>
    </p:spTree>
    <p:extLst>
      <p:ext uri="{BB962C8B-B14F-4D97-AF65-F5344CB8AC3E}">
        <p14:creationId xmlns:p14="http://schemas.microsoft.com/office/powerpoint/2010/main" val="426596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figure represents the new structure of the </a:t>
            </a:r>
            <a:r>
              <a:rPr kumimoji="1" lang="en-US" altLang="ja-JP" dirty="0" err="1"/>
              <a:t>Euroean</a:t>
            </a:r>
            <a:r>
              <a:rPr kumimoji="1" lang="en-US" altLang="ja-JP" dirty="0"/>
              <a:t> curriculum integrated into the flamework of </a:t>
            </a:r>
            <a:r>
              <a:rPr kumimoji="1" lang="en-US" altLang="ja-JP" dirty="0" err="1"/>
              <a:t>Bologne</a:t>
            </a:r>
            <a:r>
              <a:rPr kumimoji="1" lang="en-US" altLang="ja-JP" dirty="0"/>
              <a:t> model. </a:t>
            </a:r>
          </a:p>
          <a:p>
            <a:r>
              <a:rPr kumimoji="1" lang="en-US" altLang="ja-JP" dirty="0"/>
              <a:t>Level 1 represents undergraduate LIS minor offered as a part of other specialization. </a:t>
            </a:r>
          </a:p>
          <a:p>
            <a:r>
              <a:rPr kumimoji="1" lang="en-US" altLang="ja-JP" dirty="0"/>
              <a:t>Level 2 represents undergraduate LIS major, which is the minimum qualification for library and information professionals. </a:t>
            </a:r>
          </a:p>
          <a:p>
            <a:r>
              <a:rPr kumimoji="1" lang="en-US" altLang="ja-JP" dirty="0"/>
              <a:t>Level 3 represents master-level professional education of IIS. This is equivalent to the MLS </a:t>
            </a:r>
            <a:r>
              <a:rPr kumimoji="1" lang="en-US" altLang="ja-JP" dirty="0" err="1"/>
              <a:t>ree</a:t>
            </a:r>
            <a:r>
              <a:rPr kumimoji="1" lang="en-US" altLang="ja-JP" dirty="0"/>
              <a:t> offered in North America. Once you complete education of this level, you will be able to apply full professional job.</a:t>
            </a:r>
          </a:p>
          <a:p>
            <a:r>
              <a:rPr kumimoji="1" lang="en-US" altLang="ja-JP" dirty="0"/>
              <a:t>Level 4 represents doctoral education for researchers, teachers, and higher level librarians such as </a:t>
            </a:r>
            <a:r>
              <a:rPr kumimoji="1" lang="en-US" altLang="ja-JP" dirty="0" err="1"/>
              <a:t>directrs</a:t>
            </a:r>
            <a:r>
              <a:rPr kumimoji="1" lang="en-US" altLang="ja-JP" dirty="0"/>
              <a:t>.  </a:t>
            </a:r>
          </a:p>
        </p:txBody>
      </p:sp>
      <p:sp>
        <p:nvSpPr>
          <p:cNvPr id="4" name="スライド番号プレースホルダー 3"/>
          <p:cNvSpPr>
            <a:spLocks noGrp="1"/>
          </p:cNvSpPr>
          <p:nvPr>
            <p:ph type="sldNum" sz="quarter" idx="10"/>
          </p:nvPr>
        </p:nvSpPr>
        <p:spPr/>
        <p:txBody>
          <a:bodyPr/>
          <a:lstStyle/>
          <a:p>
            <a:fld id="{48B2840E-9B6E-4F71-A7A4-780D70F35B56}" type="slidenum">
              <a:rPr kumimoji="1" lang="ja-JP" altLang="en-US" smtClean="0"/>
              <a:t>17</a:t>
            </a:fld>
            <a:endParaRPr kumimoji="1" lang="ja-JP" altLang="en-US"/>
          </a:p>
        </p:txBody>
      </p:sp>
    </p:spTree>
    <p:extLst>
      <p:ext uri="{BB962C8B-B14F-4D97-AF65-F5344CB8AC3E}">
        <p14:creationId xmlns:p14="http://schemas.microsoft.com/office/powerpoint/2010/main" val="253175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The LIPER (Library and Information Professionals and Education Renewal), a three-year research project to study library and information science (LIS) education systems and curricula in Japan and overseas for a possible reform of the Japanese LIS education system, was completed in Mar</a:t>
            </a:r>
          </a:p>
          <a:p>
            <a:r>
              <a:rPr lang="en-GB" dirty="0" err="1"/>
              <a:t>ch</a:t>
            </a:r>
            <a:r>
              <a:rPr lang="en-GB" dirty="0"/>
              <a:t> 2006.</a:t>
            </a:r>
          </a:p>
          <a:p>
            <a:r>
              <a:rPr lang="en-GB" dirty="0"/>
              <a:t>Major Findings are:</a:t>
            </a:r>
          </a:p>
          <a:p>
            <a:r>
              <a:rPr lang="en-GB" dirty="0"/>
              <a:t>-The structure of Japanese LIS education has remained unchanged for 50 years, and the gap between it and overseas LIS education has been ever increasing.</a:t>
            </a:r>
          </a:p>
          <a:p>
            <a:r>
              <a:rPr lang="en-GB" dirty="0"/>
              <a:t>-The curricula and contents are not well standardized nor integrated into higher education programs and very few Graduates get employed in library markets.</a:t>
            </a:r>
          </a:p>
          <a:p>
            <a:r>
              <a:rPr lang="en-GB" dirty="0"/>
              <a:t>-New areas of education including IT skills and user behaviour are sought.</a:t>
            </a:r>
          </a:p>
          <a:p>
            <a:r>
              <a:rPr lang="en-GB" dirty="0"/>
              <a:t>-Many people seek to obtain LIS education for certification as librarians even though employment opportunities for full-time librarians are quite limited. </a:t>
            </a:r>
          </a:p>
          <a:p>
            <a:r>
              <a:rPr lang="en-GB" dirty="0"/>
              <a:t>The LIPER project proposed:</a:t>
            </a:r>
          </a:p>
          <a:p>
            <a:r>
              <a:rPr lang="en-GB" dirty="0"/>
              <a:t>(1) establish LIS examination for students so that they are able to self-evaluate what they have learned through LIS education and obtain better employment opportunities; </a:t>
            </a:r>
          </a:p>
          <a:p>
            <a:r>
              <a:rPr lang="en-GB" dirty="0"/>
              <a:t>(2) introduce a new standard curriculum for information professional education to emphasize core areas of information organization, information resources and services, information systems and retrieval, management</a:t>
            </a:r>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18</a:t>
            </a:fld>
            <a:endParaRPr lang="en-GB"/>
          </a:p>
        </p:txBody>
      </p:sp>
    </p:spTree>
    <p:extLst>
      <p:ext uri="{BB962C8B-B14F-4D97-AF65-F5344CB8AC3E}">
        <p14:creationId xmlns:p14="http://schemas.microsoft.com/office/powerpoint/2010/main" val="2357080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GB" dirty="0"/>
              <a:t>The LIPER (Library and Information Professionals and Education Renewal), a three-year research project to study library and information science (LIS)</a:t>
            </a:r>
          </a:p>
          <a:p>
            <a:r>
              <a:rPr lang="en-GB" dirty="0"/>
              <a:t> </a:t>
            </a:r>
            <a:r>
              <a:rPr lang="en-GB" dirty="0" err="1"/>
              <a:t>educati</a:t>
            </a:r>
            <a:r>
              <a:rPr lang="en-GB" dirty="0"/>
              <a:t> on systems and curricula in Japan and overseas for a possible re form of the Japanese LIS education system, was completed in Mar</a:t>
            </a:r>
          </a:p>
          <a:p>
            <a:r>
              <a:rPr lang="en-GB" dirty="0" err="1"/>
              <a:t>ch</a:t>
            </a:r>
            <a:r>
              <a:rPr lang="en-GB" dirty="0"/>
              <a:t> 2006.</a:t>
            </a:r>
          </a:p>
          <a:p>
            <a:r>
              <a:rPr lang="en-GB" dirty="0"/>
              <a:t>Major Findings are:</a:t>
            </a:r>
          </a:p>
          <a:p>
            <a:r>
              <a:rPr lang="en-GB" dirty="0"/>
              <a:t>the structure of Japanese LIS education has remained unchanged for 50 years, and the gap between it and overseas LIS education has been ever increasing.</a:t>
            </a:r>
          </a:p>
          <a:p>
            <a:r>
              <a:rPr lang="en-GB" dirty="0"/>
              <a:t>the curricula and contents are not well standardized nor integrated into higher education programs and very few Graduates get employed in library markets.</a:t>
            </a:r>
          </a:p>
          <a:p>
            <a:r>
              <a:rPr lang="en-GB" dirty="0"/>
              <a:t>new areas of education including IT skills and user behaviour are sought.</a:t>
            </a:r>
          </a:p>
          <a:p>
            <a:r>
              <a:rPr lang="en-GB" dirty="0"/>
              <a:t>many people seek to obtain LIS education for certification as librarians even though employment opportunities for full-time librarians are quite limited. </a:t>
            </a:r>
          </a:p>
          <a:p>
            <a:r>
              <a:rPr lang="en-GB" dirty="0"/>
              <a:t>The LIPER project proposed:</a:t>
            </a:r>
          </a:p>
          <a:p>
            <a:r>
              <a:rPr lang="en-GB" dirty="0"/>
              <a:t>(1) establish LIS examination for students so that they are able to self-evaluate what they have learned through LIS education and obtain better employment opportunities; </a:t>
            </a:r>
          </a:p>
          <a:p>
            <a:r>
              <a:rPr lang="en-GB" dirty="0"/>
              <a:t>(2) introduce a new standard curriculum for information professional education to emphasize core areas of information organization, information resources and services, information systems and retrieval, management</a:t>
            </a:r>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19</a:t>
            </a:fld>
            <a:endParaRPr lang="en-GB"/>
          </a:p>
        </p:txBody>
      </p:sp>
    </p:spTree>
    <p:extLst>
      <p:ext uri="{BB962C8B-B14F-4D97-AF65-F5344CB8AC3E}">
        <p14:creationId xmlns:p14="http://schemas.microsoft.com/office/powerpoint/2010/main" val="4058047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GlobaLIS</a:t>
            </a:r>
            <a:r>
              <a:rPr kumimoji="1" lang="en-US" altLang="ja-JP" dirty="0"/>
              <a:t> is a research project initiated by myself. We developed a database of core courses on master’s-level LIS programs. </a:t>
            </a:r>
          </a:p>
          <a:p>
            <a:r>
              <a:rPr kumimoji="1" lang="en-US" altLang="ja-JP" dirty="0"/>
              <a:t>Gathered descriptions of 286 courses in 34 programs offered by colleges and/or universities in 18 countries. </a:t>
            </a:r>
          </a:p>
          <a:p>
            <a:r>
              <a:rPr kumimoji="1" lang="en-US" altLang="ja-JP" dirty="0"/>
              <a:t>Even though we invited participation from educators from overseas, data collection was mainly carried out by 3 </a:t>
            </a:r>
            <a:r>
              <a:rPr kumimoji="1" lang="en-US" altLang="ja-JP" dirty="0" err="1"/>
              <a:t>GlobaLIS</a:t>
            </a:r>
            <a:r>
              <a:rPr kumimoji="1" lang="en-US" altLang="ja-JP" dirty="0"/>
              <a:t> project members.</a:t>
            </a:r>
          </a:p>
          <a:p>
            <a:r>
              <a:rPr kumimoji="1" lang="en-US" altLang="ja-JP" dirty="0"/>
              <a:t>Data were analyzed into “Standard Curriculum for Education of Information Professionals” proposed by the LIPER project.</a:t>
            </a:r>
          </a:p>
          <a:p>
            <a:r>
              <a:rPr kumimoji="1" lang="en-US" altLang="ja-JP" dirty="0"/>
              <a:t>Course characteristics could be assigned to eight categories. </a:t>
            </a:r>
          </a:p>
          <a:p>
            <a:r>
              <a:rPr kumimoji="1" lang="en-US" altLang="ja-JP" dirty="0"/>
              <a:t>Specific characteristics of course distribution were identified according to the geographic regions of Asia, Oceania, North America, and Europe.</a:t>
            </a:r>
          </a:p>
          <a:p>
            <a:r>
              <a:rPr kumimoji="1" lang="en-US" altLang="ja-JP" dirty="0"/>
              <a:t>Findings reflect the distinct cultural and educational contexts of each region. </a:t>
            </a:r>
          </a:p>
          <a:p>
            <a:r>
              <a:rPr kumimoji="1" lang="en-US" altLang="ja-JP" dirty="0"/>
              <a:t>Results may prove useful as a basis for globalizing the curriculum for LIS programs in Japan.</a:t>
            </a:r>
          </a:p>
          <a:p>
            <a:endParaRPr kumimoji="1" lang="ja-JP" altLang="en-US" dirty="0"/>
          </a:p>
        </p:txBody>
      </p:sp>
      <p:sp>
        <p:nvSpPr>
          <p:cNvPr id="4" name="スライド番号プレースホルダー 3"/>
          <p:cNvSpPr>
            <a:spLocks noGrp="1"/>
          </p:cNvSpPr>
          <p:nvPr>
            <p:ph type="sldNum" sz="quarter" idx="10"/>
          </p:nvPr>
        </p:nvSpPr>
        <p:spPr/>
        <p:txBody>
          <a:bodyPr/>
          <a:lstStyle/>
          <a:p>
            <a:fld id="{8A9116F0-8E55-4233-A5C2-9EEA00EABB3A}" type="slidenum">
              <a:rPr lang="en-GB" smtClean="0"/>
              <a:t>20</a:t>
            </a:fld>
            <a:endParaRPr lang="en-GB"/>
          </a:p>
        </p:txBody>
      </p:sp>
    </p:spTree>
    <p:extLst>
      <p:ext uri="{BB962C8B-B14F-4D97-AF65-F5344CB8AC3E}">
        <p14:creationId xmlns:p14="http://schemas.microsoft.com/office/powerpoint/2010/main" val="270607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458F52BF-5FDC-40C9-AD0D-66E9B12C38EB}" type="datetimeFigureOut">
              <a:rPr lang="en-GB" smtClean="0"/>
              <a:t>13/11/2017</a:t>
            </a:fld>
            <a:endParaRPr lang="en-GB"/>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GB"/>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0D305117-411D-4848-AD2A-04868E3F3D79}" type="slidenum">
              <a:rPr lang="en-GB" smtClean="0"/>
              <a:t>‹#›</a:t>
            </a:fld>
            <a:endParaRPr lang="en-GB"/>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5968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8F52BF-5FDC-40C9-AD0D-66E9B12C38EB}" type="datetimeFigureOut">
              <a:rPr lang="en-GB" smtClean="0"/>
              <a:t>13/11/2017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305117-411D-4848-AD2A-04868E3F3D79}" type="slidenum">
              <a:rPr lang="en-GB" smtClean="0"/>
              <a:t>‹#›</a:t>
            </a:fld>
            <a:endParaRPr lang="en-GB"/>
          </a:p>
        </p:txBody>
      </p:sp>
    </p:spTree>
    <p:extLst>
      <p:ext uri="{BB962C8B-B14F-4D97-AF65-F5344CB8AC3E}">
        <p14:creationId xmlns:p14="http://schemas.microsoft.com/office/powerpoint/2010/main" val="314636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8F52BF-5FDC-40C9-AD0D-66E9B12C38EB}" type="datetimeFigureOut">
              <a:rPr lang="en-GB" smtClean="0"/>
              <a:t>13/11/2017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305117-411D-4848-AD2A-04868E3F3D79}" type="slidenum">
              <a:rPr lang="en-GB" smtClean="0"/>
              <a:t>‹#›</a:t>
            </a:fld>
            <a:endParaRPr lang="en-GB"/>
          </a:p>
        </p:txBody>
      </p:sp>
    </p:spTree>
    <p:extLst>
      <p:ext uri="{BB962C8B-B14F-4D97-AF65-F5344CB8AC3E}">
        <p14:creationId xmlns:p14="http://schemas.microsoft.com/office/powerpoint/2010/main" val="1654640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8F52BF-5FDC-40C9-AD0D-66E9B12C38EB}" type="datetimeFigureOut">
              <a:rPr lang="en-GB" smtClean="0"/>
              <a:t>13/11/2017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305117-411D-4848-AD2A-04868E3F3D79}" type="slidenum">
              <a:rPr lang="en-GB" smtClean="0"/>
              <a:t>‹#›</a:t>
            </a:fld>
            <a:endParaRPr lang="en-GB"/>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56570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8F52BF-5FDC-40C9-AD0D-66E9B12C38EB}" type="datetimeFigureOut">
              <a:rPr lang="en-GB" smtClean="0"/>
              <a:t>13/11/2017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305117-411D-4848-AD2A-04868E3F3D79}" type="slidenum">
              <a:rPr lang="en-GB" smtClean="0"/>
              <a:t>‹#›</a:t>
            </a:fld>
            <a:endParaRPr lang="en-GB"/>
          </a:p>
        </p:txBody>
      </p:sp>
    </p:spTree>
    <p:extLst>
      <p:ext uri="{BB962C8B-B14F-4D97-AF65-F5344CB8AC3E}">
        <p14:creationId xmlns:p14="http://schemas.microsoft.com/office/powerpoint/2010/main" val="1991400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ja-JP" altLang="en-US"/>
              <a:t>マスター タイトルの書式設定</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58F52BF-5FDC-40C9-AD0D-66E9B12C38EB}" type="datetimeFigureOut">
              <a:rPr lang="en-GB" smtClean="0"/>
              <a:t>13/11/2017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305117-411D-4848-AD2A-04868E3F3D79}" type="slidenum">
              <a:rPr lang="en-GB" smtClean="0"/>
              <a:t>‹#›</a:t>
            </a:fld>
            <a:endParaRPr lang="en-GB"/>
          </a:p>
        </p:txBody>
      </p:sp>
    </p:spTree>
    <p:extLst>
      <p:ext uri="{BB962C8B-B14F-4D97-AF65-F5344CB8AC3E}">
        <p14:creationId xmlns:p14="http://schemas.microsoft.com/office/powerpoint/2010/main" val="3418995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ja-JP" altLang="en-US"/>
              <a:t>マスター タイトルの書式設定</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458F52BF-5FDC-40C9-AD0D-66E9B12C38EB}" type="datetimeFigureOut">
              <a:rPr lang="en-GB" smtClean="0"/>
              <a:t>13/11/2017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305117-411D-4848-AD2A-04868E3F3D79}" type="slidenum">
              <a:rPr lang="en-GB" smtClean="0"/>
              <a:t>‹#›</a:t>
            </a:fld>
            <a:endParaRPr lang="en-GB"/>
          </a:p>
        </p:txBody>
      </p:sp>
    </p:spTree>
    <p:extLst>
      <p:ext uri="{BB962C8B-B14F-4D97-AF65-F5344CB8AC3E}">
        <p14:creationId xmlns:p14="http://schemas.microsoft.com/office/powerpoint/2010/main" val="3891943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8F52BF-5FDC-40C9-AD0D-66E9B12C38EB}" type="datetimeFigureOut">
              <a:rPr lang="en-GB" smtClean="0"/>
              <a:t>13/11/2017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05117-411D-4848-AD2A-04868E3F3D79}" type="slidenum">
              <a:rPr lang="en-GB" smtClean="0"/>
              <a:t>‹#›</a:t>
            </a:fld>
            <a:endParaRPr lang="en-GB"/>
          </a:p>
        </p:txBody>
      </p:sp>
    </p:spTree>
    <p:extLst>
      <p:ext uri="{BB962C8B-B14F-4D97-AF65-F5344CB8AC3E}">
        <p14:creationId xmlns:p14="http://schemas.microsoft.com/office/powerpoint/2010/main" val="181244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8F52BF-5FDC-40C9-AD0D-66E9B12C38EB}" type="datetimeFigureOut">
              <a:rPr lang="en-GB" smtClean="0"/>
              <a:t>13/11/2017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05117-411D-4848-AD2A-04868E3F3D79}" type="slidenum">
              <a:rPr lang="en-GB" smtClean="0"/>
              <a:t>‹#›</a:t>
            </a:fld>
            <a:endParaRPr lang="en-GB"/>
          </a:p>
        </p:txBody>
      </p:sp>
    </p:spTree>
    <p:extLst>
      <p:ext uri="{BB962C8B-B14F-4D97-AF65-F5344CB8AC3E}">
        <p14:creationId xmlns:p14="http://schemas.microsoft.com/office/powerpoint/2010/main" val="329952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8F52BF-5FDC-40C9-AD0D-66E9B12C38EB}" type="datetimeFigureOut">
              <a:rPr lang="en-GB" smtClean="0"/>
              <a:t>13/11/2017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05117-411D-4848-AD2A-04868E3F3D79}" type="slidenum">
              <a:rPr lang="en-GB" smtClean="0"/>
              <a:t>‹#›</a:t>
            </a:fld>
            <a:endParaRPr lang="en-GB"/>
          </a:p>
        </p:txBody>
      </p:sp>
    </p:spTree>
    <p:extLst>
      <p:ext uri="{BB962C8B-B14F-4D97-AF65-F5344CB8AC3E}">
        <p14:creationId xmlns:p14="http://schemas.microsoft.com/office/powerpoint/2010/main" val="308555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58F52BF-5FDC-40C9-AD0D-66E9B12C38EB}" type="datetimeFigureOut">
              <a:rPr lang="en-GB" smtClean="0"/>
              <a:t>13/11/2017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05117-411D-4848-AD2A-04868E3F3D79}" type="slidenum">
              <a:rPr lang="en-GB" smtClean="0"/>
              <a:t>‹#›</a:t>
            </a:fld>
            <a:endParaRPr lang="en-GB"/>
          </a:p>
        </p:txBody>
      </p:sp>
    </p:spTree>
    <p:extLst>
      <p:ext uri="{BB962C8B-B14F-4D97-AF65-F5344CB8AC3E}">
        <p14:creationId xmlns:p14="http://schemas.microsoft.com/office/powerpoint/2010/main" val="137541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58F52BF-5FDC-40C9-AD0D-66E9B12C38EB}" type="datetimeFigureOut">
              <a:rPr lang="en-GB" smtClean="0"/>
              <a:t>13/11/2017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305117-411D-4848-AD2A-04868E3F3D79}" type="slidenum">
              <a:rPr lang="en-GB" smtClean="0"/>
              <a:t>‹#›</a:t>
            </a:fld>
            <a:endParaRPr lang="en-GB"/>
          </a:p>
        </p:txBody>
      </p:sp>
    </p:spTree>
    <p:extLst>
      <p:ext uri="{BB962C8B-B14F-4D97-AF65-F5344CB8AC3E}">
        <p14:creationId xmlns:p14="http://schemas.microsoft.com/office/powerpoint/2010/main" val="289677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514352" y="2861733"/>
            <a:ext cx="3816534" cy="2512852"/>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4495477" y="2861733"/>
            <a:ext cx="3816535" cy="2512852"/>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58F52BF-5FDC-40C9-AD0D-66E9B12C38EB}" type="datetimeFigureOut">
              <a:rPr lang="en-GB" smtClean="0"/>
              <a:t>13/11/2017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305117-411D-4848-AD2A-04868E3F3D79}" type="slidenum">
              <a:rPr lang="en-GB" smtClean="0"/>
              <a:t>‹#›</a:t>
            </a:fld>
            <a:endParaRPr lang="en-GB"/>
          </a:p>
        </p:txBody>
      </p:sp>
    </p:spTree>
    <p:extLst>
      <p:ext uri="{BB962C8B-B14F-4D97-AF65-F5344CB8AC3E}">
        <p14:creationId xmlns:p14="http://schemas.microsoft.com/office/powerpoint/2010/main" val="338939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58F52BF-5FDC-40C9-AD0D-66E9B12C38EB}" type="datetimeFigureOut">
              <a:rPr lang="en-GB" smtClean="0"/>
              <a:t>13/11/2017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305117-411D-4848-AD2A-04868E3F3D79}" type="slidenum">
              <a:rPr lang="en-GB" smtClean="0"/>
              <a:t>‹#›</a:t>
            </a:fld>
            <a:endParaRPr lang="en-GB"/>
          </a:p>
        </p:txBody>
      </p:sp>
    </p:spTree>
    <p:extLst>
      <p:ext uri="{BB962C8B-B14F-4D97-AF65-F5344CB8AC3E}">
        <p14:creationId xmlns:p14="http://schemas.microsoft.com/office/powerpoint/2010/main" val="179811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F52BF-5FDC-40C9-AD0D-66E9B12C38EB}" type="datetimeFigureOut">
              <a:rPr lang="en-GB" smtClean="0"/>
              <a:t>13/11/2017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305117-411D-4848-AD2A-04868E3F3D79}" type="slidenum">
              <a:rPr lang="en-GB" smtClean="0"/>
              <a:t>‹#›</a:t>
            </a:fld>
            <a:endParaRPr lang="en-GB"/>
          </a:p>
        </p:txBody>
      </p:sp>
    </p:spTree>
    <p:extLst>
      <p:ext uri="{BB962C8B-B14F-4D97-AF65-F5344CB8AC3E}">
        <p14:creationId xmlns:p14="http://schemas.microsoft.com/office/powerpoint/2010/main" val="187147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8F52BF-5FDC-40C9-AD0D-66E9B12C38EB}" type="datetimeFigureOut">
              <a:rPr lang="en-GB" smtClean="0"/>
              <a:t>13/11/2017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305117-411D-4848-AD2A-04868E3F3D79}" type="slidenum">
              <a:rPr lang="en-GB" smtClean="0"/>
              <a:t>‹#›</a:t>
            </a:fld>
            <a:endParaRPr lang="en-GB"/>
          </a:p>
        </p:txBody>
      </p:sp>
    </p:spTree>
    <p:extLst>
      <p:ext uri="{BB962C8B-B14F-4D97-AF65-F5344CB8AC3E}">
        <p14:creationId xmlns:p14="http://schemas.microsoft.com/office/powerpoint/2010/main" val="17289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8F52BF-5FDC-40C9-AD0D-66E9B12C38EB}" type="datetimeFigureOut">
              <a:rPr lang="en-GB" smtClean="0"/>
              <a:t>13/11/2017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305117-411D-4848-AD2A-04868E3F3D79}" type="slidenum">
              <a:rPr lang="en-GB" smtClean="0"/>
              <a:t>‹#›</a:t>
            </a:fld>
            <a:endParaRPr lang="en-GB"/>
          </a:p>
        </p:txBody>
      </p:sp>
    </p:spTree>
    <p:extLst>
      <p:ext uri="{BB962C8B-B14F-4D97-AF65-F5344CB8AC3E}">
        <p14:creationId xmlns:p14="http://schemas.microsoft.com/office/powerpoint/2010/main" val="401113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458F52BF-5FDC-40C9-AD0D-66E9B12C38EB}" type="datetimeFigureOut">
              <a:rPr lang="en-GB" smtClean="0"/>
              <a:t>13/11/2017</a:t>
            </a:fld>
            <a:endParaRPr lang="en-GB"/>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0D305117-411D-4848-AD2A-04868E3F3D79}" type="slidenum">
              <a:rPr lang="en-GB" smtClean="0"/>
              <a:t>‹#›</a:t>
            </a:fld>
            <a:endParaRPr lang="en-GB"/>
          </a:p>
        </p:txBody>
      </p:sp>
    </p:spTree>
    <p:extLst>
      <p:ext uri="{BB962C8B-B14F-4D97-AF65-F5344CB8AC3E}">
        <p14:creationId xmlns:p14="http://schemas.microsoft.com/office/powerpoint/2010/main" val="34303254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157741-B88A-4D92-BD70-155860AA966C}"/>
              </a:ext>
            </a:extLst>
          </p:cNvPr>
          <p:cNvSpPr>
            <a:spLocks noGrp="1"/>
          </p:cNvSpPr>
          <p:nvPr>
            <p:ph type="ctrTitle"/>
          </p:nvPr>
        </p:nvSpPr>
        <p:spPr/>
        <p:txBody>
          <a:bodyPr>
            <a:normAutofit/>
          </a:bodyPr>
          <a:lstStyle/>
          <a:p>
            <a:r>
              <a:rPr lang="en-GB" sz="4400" dirty="0"/>
              <a:t>Library &amp; Information Profession in Digital Lives</a:t>
            </a:r>
          </a:p>
        </p:txBody>
      </p:sp>
      <p:sp>
        <p:nvSpPr>
          <p:cNvPr id="3" name="サブタイトル 2">
            <a:extLst>
              <a:ext uri="{FF2B5EF4-FFF2-40B4-BE49-F238E27FC236}">
                <a16:creationId xmlns:a16="http://schemas.microsoft.com/office/drawing/2014/main" id="{78BCA678-AA71-436E-AB2F-FF1A05103032}"/>
              </a:ext>
            </a:extLst>
          </p:cNvPr>
          <p:cNvSpPr>
            <a:spLocks noGrp="1"/>
          </p:cNvSpPr>
          <p:nvPr>
            <p:ph type="subTitle" idx="1"/>
          </p:nvPr>
        </p:nvSpPr>
        <p:spPr/>
        <p:txBody>
          <a:bodyPr/>
          <a:lstStyle/>
          <a:p>
            <a:r>
              <a:rPr lang="en-GB" dirty="0"/>
              <a:t>Makiko Miwa: The Open University of Japan</a:t>
            </a:r>
          </a:p>
        </p:txBody>
      </p:sp>
    </p:spTree>
    <p:extLst>
      <p:ext uri="{BB962C8B-B14F-4D97-AF65-F5344CB8AC3E}">
        <p14:creationId xmlns:p14="http://schemas.microsoft.com/office/powerpoint/2010/main" val="3424896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5A674F-ED7A-4AD7-8603-ED77046BD371}"/>
              </a:ext>
            </a:extLst>
          </p:cNvPr>
          <p:cNvSpPr>
            <a:spLocks noGrp="1"/>
          </p:cNvSpPr>
          <p:nvPr>
            <p:ph type="title"/>
          </p:nvPr>
        </p:nvSpPr>
        <p:spPr>
          <a:xfrm>
            <a:off x="249382" y="685801"/>
            <a:ext cx="8490857" cy="1151965"/>
          </a:xfrm>
        </p:spPr>
        <p:txBody>
          <a:bodyPr/>
          <a:lstStyle/>
          <a:p>
            <a:r>
              <a:rPr lang="en-GB" dirty="0"/>
              <a:t>Recent Trends of Special libraries</a:t>
            </a:r>
            <a:br>
              <a:rPr lang="en-GB" dirty="0"/>
            </a:br>
            <a:r>
              <a:rPr lang="en-GB" sz="3600" dirty="0"/>
              <a:t>Knowledge Management Hub</a:t>
            </a:r>
          </a:p>
        </p:txBody>
      </p:sp>
      <p:sp>
        <p:nvSpPr>
          <p:cNvPr id="3" name="コンテンツ プレースホルダー 2">
            <a:extLst>
              <a:ext uri="{FF2B5EF4-FFF2-40B4-BE49-F238E27FC236}">
                <a16:creationId xmlns:a16="http://schemas.microsoft.com/office/drawing/2014/main" id="{6238407E-6BEE-4756-A625-3FD52B92BABF}"/>
              </a:ext>
            </a:extLst>
          </p:cNvPr>
          <p:cNvSpPr>
            <a:spLocks noGrp="1"/>
          </p:cNvSpPr>
          <p:nvPr>
            <p:ph sz="quarter" idx="13"/>
          </p:nvPr>
        </p:nvSpPr>
        <p:spPr/>
        <p:txBody>
          <a:bodyPr/>
          <a:lstStyle/>
          <a:p>
            <a:r>
              <a:rPr lang="en-GB" dirty="0"/>
              <a:t>Record Keeping</a:t>
            </a:r>
          </a:p>
          <a:p>
            <a:r>
              <a:rPr lang="en-GB" dirty="0"/>
              <a:t>Business Intelligence</a:t>
            </a:r>
          </a:p>
          <a:p>
            <a:r>
              <a:rPr lang="en-GB" dirty="0"/>
              <a:t>Manage and Analyse Internal Data</a:t>
            </a:r>
          </a:p>
          <a:p>
            <a:r>
              <a:rPr lang="en-GB" dirty="0"/>
              <a:t>Handle and Curate Big Data</a:t>
            </a:r>
          </a:p>
          <a:p>
            <a:r>
              <a:rPr lang="en-GB" dirty="0"/>
              <a:t>Hadoop and Big Data Analytics for Marketing</a:t>
            </a:r>
          </a:p>
          <a:p>
            <a:r>
              <a:rPr lang="en-GB" dirty="0"/>
              <a:t>Archives</a:t>
            </a:r>
          </a:p>
          <a:p>
            <a:pPr marL="457200" lvl="1" indent="0">
              <a:buNone/>
            </a:pPr>
            <a:endParaRPr lang="en-GB" dirty="0"/>
          </a:p>
        </p:txBody>
      </p:sp>
    </p:spTree>
    <p:extLst>
      <p:ext uri="{BB962C8B-B14F-4D97-AF65-F5344CB8AC3E}">
        <p14:creationId xmlns:p14="http://schemas.microsoft.com/office/powerpoint/2010/main" val="160356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DFFBF8-0B0C-4132-A5D5-3FEB30F3EA83}"/>
              </a:ext>
            </a:extLst>
          </p:cNvPr>
          <p:cNvSpPr>
            <a:spLocks noGrp="1"/>
          </p:cNvSpPr>
          <p:nvPr>
            <p:ph type="title"/>
          </p:nvPr>
        </p:nvSpPr>
        <p:spPr>
          <a:xfrm>
            <a:off x="365760" y="685801"/>
            <a:ext cx="8092440" cy="3193487"/>
          </a:xfrm>
        </p:spPr>
        <p:txBody>
          <a:bodyPr/>
          <a:lstStyle/>
          <a:p>
            <a:r>
              <a:rPr kumimoji="1" lang="en-US" altLang="ja-JP" dirty="0"/>
              <a:t>Research on </a:t>
            </a:r>
            <a:br>
              <a:rPr kumimoji="1" lang="en-US" altLang="ja-JP" dirty="0"/>
            </a:br>
            <a:r>
              <a:rPr kumimoji="1" lang="en-US" altLang="ja-JP" dirty="0"/>
              <a:t>Lis Education</a:t>
            </a:r>
            <a:endParaRPr kumimoji="1" lang="ja-JP" altLang="en-US" dirty="0"/>
          </a:p>
        </p:txBody>
      </p:sp>
      <p:sp>
        <p:nvSpPr>
          <p:cNvPr id="3" name="テキスト プレースホルダー 2">
            <a:extLst>
              <a:ext uri="{FF2B5EF4-FFF2-40B4-BE49-F238E27FC236}">
                <a16:creationId xmlns:a16="http://schemas.microsoft.com/office/drawing/2014/main" id="{DD054F7A-166C-4D9F-9749-FA1D2B716DF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21861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85F7D1-BB06-4A91-8A58-14E41E25CC72}"/>
              </a:ext>
            </a:extLst>
          </p:cNvPr>
          <p:cNvSpPr>
            <a:spLocks noGrp="1"/>
          </p:cNvSpPr>
          <p:nvPr>
            <p:ph type="title"/>
          </p:nvPr>
        </p:nvSpPr>
        <p:spPr>
          <a:xfrm>
            <a:off x="285008" y="685801"/>
            <a:ext cx="8407730" cy="1151965"/>
          </a:xfrm>
        </p:spPr>
        <p:txBody>
          <a:bodyPr/>
          <a:lstStyle/>
          <a:p>
            <a:r>
              <a:rPr lang="en-GB" dirty="0"/>
              <a:t>Research on LIS Education </a:t>
            </a:r>
          </a:p>
        </p:txBody>
      </p:sp>
      <p:sp>
        <p:nvSpPr>
          <p:cNvPr id="3" name="コンテンツ プレースホルダー 2">
            <a:extLst>
              <a:ext uri="{FF2B5EF4-FFF2-40B4-BE49-F238E27FC236}">
                <a16:creationId xmlns:a16="http://schemas.microsoft.com/office/drawing/2014/main" id="{2E67DCF2-93BC-4BF0-87C6-28EE7E81CA92}"/>
              </a:ext>
            </a:extLst>
          </p:cNvPr>
          <p:cNvSpPr>
            <a:spLocks noGrp="1"/>
          </p:cNvSpPr>
          <p:nvPr>
            <p:ph sz="quarter" idx="13"/>
          </p:nvPr>
        </p:nvSpPr>
        <p:spPr>
          <a:xfrm>
            <a:off x="285008" y="2063396"/>
            <a:ext cx="8025373" cy="3311189"/>
          </a:xfrm>
        </p:spPr>
        <p:txBody>
          <a:bodyPr/>
          <a:lstStyle/>
          <a:p>
            <a:r>
              <a:rPr lang="en-GB" sz="2800" dirty="0"/>
              <a:t>KALIPER: North America (1998-2000)</a:t>
            </a:r>
          </a:p>
          <a:p>
            <a:r>
              <a:rPr lang="en-GB" sz="2800" dirty="0"/>
              <a:t>European Curriculum (2002-2004)</a:t>
            </a:r>
          </a:p>
          <a:p>
            <a:r>
              <a:rPr lang="en-GB" sz="2800" dirty="0" err="1"/>
              <a:t>Liper</a:t>
            </a:r>
            <a:r>
              <a:rPr lang="en-GB" sz="2800" dirty="0"/>
              <a:t>: Japan (2003-2006)</a:t>
            </a:r>
          </a:p>
          <a:p>
            <a:r>
              <a:rPr lang="en-GB" sz="2800" dirty="0" err="1"/>
              <a:t>GlobaLIS</a:t>
            </a:r>
            <a:r>
              <a:rPr lang="en-GB" sz="2800" dirty="0"/>
              <a:t>: Global (2010-2014)</a:t>
            </a:r>
          </a:p>
          <a:p>
            <a:r>
              <a:rPr lang="en-GB" sz="2800" dirty="0"/>
              <a:t>Trends of MLS programs [2016]</a:t>
            </a:r>
          </a:p>
          <a:p>
            <a:endParaRPr lang="en-GB" dirty="0"/>
          </a:p>
        </p:txBody>
      </p:sp>
    </p:spTree>
    <p:extLst>
      <p:ext uri="{BB962C8B-B14F-4D97-AF65-F5344CB8AC3E}">
        <p14:creationId xmlns:p14="http://schemas.microsoft.com/office/powerpoint/2010/main" val="1401206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7E0EB-59D0-41F9-ADDD-7E7C40717A6E}"/>
              </a:ext>
            </a:extLst>
          </p:cNvPr>
          <p:cNvSpPr>
            <a:spLocks noGrp="1"/>
          </p:cNvSpPr>
          <p:nvPr>
            <p:ph type="title"/>
          </p:nvPr>
        </p:nvSpPr>
        <p:spPr>
          <a:xfrm>
            <a:off x="278780" y="172845"/>
            <a:ext cx="8318810" cy="540833"/>
          </a:xfrm>
        </p:spPr>
        <p:txBody>
          <a:bodyPr>
            <a:normAutofit fontScale="90000"/>
          </a:bodyPr>
          <a:lstStyle/>
          <a:p>
            <a:r>
              <a:rPr lang="en-GB" sz="4000" dirty="0"/>
              <a:t>KALIPER: North America (1999-2000)</a:t>
            </a:r>
          </a:p>
        </p:txBody>
      </p:sp>
      <p:sp>
        <p:nvSpPr>
          <p:cNvPr id="3" name="コンテンツ プレースホルダー 2">
            <a:extLst>
              <a:ext uri="{FF2B5EF4-FFF2-40B4-BE49-F238E27FC236}">
                <a16:creationId xmlns:a16="http://schemas.microsoft.com/office/drawing/2014/main" id="{376D2052-D5D8-4A42-8FC7-00157965760F}"/>
              </a:ext>
            </a:extLst>
          </p:cNvPr>
          <p:cNvSpPr>
            <a:spLocks noGrp="1"/>
          </p:cNvSpPr>
          <p:nvPr>
            <p:ph sz="quarter" idx="13"/>
          </p:nvPr>
        </p:nvSpPr>
        <p:spPr>
          <a:xfrm>
            <a:off x="278780" y="713678"/>
            <a:ext cx="8318810" cy="4951142"/>
          </a:xfrm>
        </p:spPr>
        <p:txBody>
          <a:bodyPr>
            <a:normAutofit fontScale="85000" lnSpcReduction="20000"/>
          </a:bodyPr>
          <a:lstStyle/>
          <a:p>
            <a:pPr marL="0" indent="0">
              <a:buNone/>
            </a:pPr>
            <a:r>
              <a:rPr lang="en-GB" sz="1800" dirty="0"/>
              <a:t>Assess the nature and extent of curricular change by school surveys, case studies of 27 schools, an analysis of curricula and faculty opinions, an analysis of LIS job announcement, and an analysis of faculty specializations</a:t>
            </a:r>
          </a:p>
          <a:p>
            <a:r>
              <a:rPr lang="en-GB" sz="1800" dirty="0"/>
              <a:t>LIS curricula are addressing broad-based information environments and information problems.</a:t>
            </a:r>
          </a:p>
          <a:p>
            <a:r>
              <a:rPr lang="en-GB" sz="1800" dirty="0"/>
              <a:t>A distinct core has taken shape that is predominantly user centred.</a:t>
            </a:r>
          </a:p>
          <a:p>
            <a:r>
              <a:rPr lang="en-GB" sz="1800" dirty="0"/>
              <a:t>Offering institutions in different formats to provide students with more flexibility.</a:t>
            </a:r>
          </a:p>
          <a:p>
            <a:r>
              <a:rPr lang="en-GB" sz="1800" dirty="0"/>
              <a:t>Expanding curricula by offering related degrees at the undergraduate, mastera7s and doctoral levels.</a:t>
            </a:r>
          </a:p>
          <a:p>
            <a:r>
              <a:rPr lang="en-GB" sz="1800" dirty="0"/>
              <a:t>Identified future possibilities</a:t>
            </a:r>
          </a:p>
          <a:p>
            <a:pPr lvl="1"/>
            <a:r>
              <a:rPr lang="en-GB" sz="1600" dirty="0"/>
              <a:t>Demands of students, employers, graduates, and professional associations for graduate competencies.</a:t>
            </a:r>
          </a:p>
          <a:p>
            <a:pPr lvl="1"/>
            <a:r>
              <a:rPr lang="en-GB" sz="1600" dirty="0"/>
              <a:t>Growth and expense of supporting emerging technology.</a:t>
            </a:r>
          </a:p>
          <a:p>
            <a:pPr lvl="1"/>
            <a:r>
              <a:rPr lang="en-GB" sz="1600" dirty="0"/>
              <a:t>Availability and presence of faculty with new subject expertise.</a:t>
            </a:r>
          </a:p>
          <a:p>
            <a:pPr lvl="1"/>
            <a:r>
              <a:rPr lang="en-GB" sz="1600" dirty="0"/>
              <a:t>Competition from other LIS programs.</a:t>
            </a:r>
          </a:p>
          <a:p>
            <a:pPr lvl="1"/>
            <a:r>
              <a:rPr lang="en-GB" sz="1600" dirty="0"/>
              <a:t>Availability of financial support for innovation.</a:t>
            </a:r>
          </a:p>
          <a:p>
            <a:pPr lvl="1"/>
            <a:endParaRPr lang="en-GB" sz="1600" dirty="0"/>
          </a:p>
        </p:txBody>
      </p:sp>
      <p:sp>
        <p:nvSpPr>
          <p:cNvPr id="4" name="テキスト ボックス 3">
            <a:extLst>
              <a:ext uri="{FF2B5EF4-FFF2-40B4-BE49-F238E27FC236}">
                <a16:creationId xmlns:a16="http://schemas.microsoft.com/office/drawing/2014/main" id="{1D3BCACA-C122-47CF-B50F-1CE772F5D5DB}"/>
              </a:ext>
            </a:extLst>
          </p:cNvPr>
          <p:cNvSpPr txBox="1"/>
          <p:nvPr/>
        </p:nvSpPr>
        <p:spPr>
          <a:xfrm>
            <a:off x="278780" y="5664820"/>
            <a:ext cx="8318810" cy="646331"/>
          </a:xfrm>
          <a:prstGeom prst="rect">
            <a:avLst/>
          </a:prstGeom>
          <a:noFill/>
        </p:spPr>
        <p:txBody>
          <a:bodyPr wrap="square" rtlCol="0">
            <a:spAutoFit/>
          </a:bodyPr>
          <a:lstStyle/>
          <a:p>
            <a:r>
              <a:rPr lang="en-GB">
                <a:solidFill>
                  <a:schemeClr val="bg1"/>
                </a:solidFill>
              </a:rPr>
              <a:t>Pettigrew, K. E., &amp; Durrance, J. C. (2001). KALIPER: Introduction and overview of results. Journal of education for library and information science, 170-180.</a:t>
            </a:r>
            <a:endParaRPr lang="en-GB" dirty="0">
              <a:solidFill>
                <a:schemeClr val="bg1"/>
              </a:solidFill>
            </a:endParaRPr>
          </a:p>
        </p:txBody>
      </p:sp>
    </p:spTree>
    <p:extLst>
      <p:ext uri="{BB962C8B-B14F-4D97-AF65-F5344CB8AC3E}">
        <p14:creationId xmlns:p14="http://schemas.microsoft.com/office/powerpoint/2010/main" val="1747032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7E0EB-59D0-41F9-ADDD-7E7C40717A6E}"/>
              </a:ext>
            </a:extLst>
          </p:cNvPr>
          <p:cNvSpPr>
            <a:spLocks noGrp="1"/>
          </p:cNvSpPr>
          <p:nvPr>
            <p:ph type="title"/>
          </p:nvPr>
        </p:nvSpPr>
        <p:spPr>
          <a:xfrm>
            <a:off x="278780" y="172845"/>
            <a:ext cx="8318810" cy="540833"/>
          </a:xfrm>
        </p:spPr>
        <p:txBody>
          <a:bodyPr>
            <a:normAutofit fontScale="90000"/>
          </a:bodyPr>
          <a:lstStyle/>
          <a:p>
            <a:r>
              <a:rPr lang="en-GB" sz="4000" dirty="0"/>
              <a:t>KALIPER: North America (1999-2000)</a:t>
            </a:r>
          </a:p>
        </p:txBody>
      </p:sp>
      <p:sp>
        <p:nvSpPr>
          <p:cNvPr id="3" name="コンテンツ プレースホルダー 2">
            <a:extLst>
              <a:ext uri="{FF2B5EF4-FFF2-40B4-BE49-F238E27FC236}">
                <a16:creationId xmlns:a16="http://schemas.microsoft.com/office/drawing/2014/main" id="{376D2052-D5D8-4A42-8FC7-00157965760F}"/>
              </a:ext>
            </a:extLst>
          </p:cNvPr>
          <p:cNvSpPr>
            <a:spLocks noGrp="1"/>
          </p:cNvSpPr>
          <p:nvPr>
            <p:ph sz="quarter" idx="13"/>
          </p:nvPr>
        </p:nvSpPr>
        <p:spPr>
          <a:xfrm>
            <a:off x="278780" y="713678"/>
            <a:ext cx="8318810" cy="4951142"/>
          </a:xfrm>
        </p:spPr>
        <p:txBody>
          <a:bodyPr>
            <a:normAutofit fontScale="85000" lnSpcReduction="20000"/>
          </a:bodyPr>
          <a:lstStyle/>
          <a:p>
            <a:pPr marL="0" indent="0">
              <a:buNone/>
            </a:pPr>
            <a:r>
              <a:rPr lang="en-US" altLang="ja-JP" sz="3000" dirty="0"/>
              <a:t>KALIPER (the Kellogg ALISE Information Professions and Education Renewal) project (1998-2000) extensively examined LIS curriculum in North America and identified five trends.</a:t>
            </a:r>
          </a:p>
          <a:p>
            <a:pPr lvl="1"/>
            <a:r>
              <a:rPr lang="en-US" altLang="ja-JP" sz="2400" dirty="0"/>
              <a:t>Development of broader frameworks for examining information problems,</a:t>
            </a:r>
          </a:p>
          <a:p>
            <a:pPr lvl="1"/>
            <a:r>
              <a:rPr lang="en-US" altLang="ja-JP" sz="2400" dirty="0"/>
              <a:t>Increased interdisciplinarity,</a:t>
            </a:r>
          </a:p>
          <a:p>
            <a:pPr lvl="1"/>
            <a:r>
              <a:rPr lang="en-US" altLang="ja-JP" sz="2400" dirty="0"/>
              <a:t>Stronger information technology infrastructure, </a:t>
            </a:r>
          </a:p>
          <a:p>
            <a:pPr lvl="1"/>
            <a:r>
              <a:rPr lang="en-US" altLang="ja-JP" sz="2400" dirty="0"/>
              <a:t>More effective use of technology to support curricular innovations, </a:t>
            </a:r>
          </a:p>
          <a:p>
            <a:pPr lvl="1"/>
            <a:r>
              <a:rPr lang="en-US" altLang="ja-JP" sz="2400" dirty="0"/>
              <a:t>More effective delivery of distance learning, greater flexibility in program delivery, and </a:t>
            </a:r>
          </a:p>
          <a:p>
            <a:pPr lvl="1"/>
            <a:r>
              <a:rPr lang="en-US" altLang="ja-JP" sz="2400" dirty="0"/>
              <a:t>The emergence of more user-centered curriculum.</a:t>
            </a:r>
            <a:endParaRPr lang="en-GB" sz="1600" dirty="0"/>
          </a:p>
          <a:p>
            <a:pPr lvl="1"/>
            <a:endParaRPr lang="en-GB" sz="1600" dirty="0"/>
          </a:p>
        </p:txBody>
      </p:sp>
      <p:sp>
        <p:nvSpPr>
          <p:cNvPr id="4" name="テキスト ボックス 3">
            <a:extLst>
              <a:ext uri="{FF2B5EF4-FFF2-40B4-BE49-F238E27FC236}">
                <a16:creationId xmlns:a16="http://schemas.microsoft.com/office/drawing/2014/main" id="{1D3BCACA-C122-47CF-B50F-1CE772F5D5DB}"/>
              </a:ext>
            </a:extLst>
          </p:cNvPr>
          <p:cNvSpPr txBox="1"/>
          <p:nvPr/>
        </p:nvSpPr>
        <p:spPr>
          <a:xfrm>
            <a:off x="278780" y="5664820"/>
            <a:ext cx="8318810" cy="646331"/>
          </a:xfrm>
          <a:prstGeom prst="rect">
            <a:avLst/>
          </a:prstGeom>
          <a:noFill/>
        </p:spPr>
        <p:txBody>
          <a:bodyPr wrap="square" rtlCol="0">
            <a:spAutoFit/>
          </a:bodyPr>
          <a:lstStyle/>
          <a:p>
            <a:r>
              <a:rPr lang="en-GB" dirty="0">
                <a:solidFill>
                  <a:schemeClr val="bg1"/>
                </a:solidFill>
              </a:rPr>
              <a:t>Pettigrew, K. E., &amp; </a:t>
            </a:r>
            <a:r>
              <a:rPr lang="en-GB" dirty="0" err="1">
                <a:solidFill>
                  <a:schemeClr val="bg1"/>
                </a:solidFill>
              </a:rPr>
              <a:t>Durrance</a:t>
            </a:r>
            <a:r>
              <a:rPr lang="en-GB" dirty="0">
                <a:solidFill>
                  <a:schemeClr val="bg1"/>
                </a:solidFill>
              </a:rPr>
              <a:t>, J. C. (2001). KALIPER: Introduction and overview of results. Journal of education for library and information science, 170-180.</a:t>
            </a:r>
          </a:p>
        </p:txBody>
      </p:sp>
    </p:spTree>
    <p:extLst>
      <p:ext uri="{BB962C8B-B14F-4D97-AF65-F5344CB8AC3E}">
        <p14:creationId xmlns:p14="http://schemas.microsoft.com/office/powerpoint/2010/main" val="3429354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9357DA-F9A6-43F2-A8E5-56BAC87B454B}"/>
              </a:ext>
            </a:extLst>
          </p:cNvPr>
          <p:cNvSpPr>
            <a:spLocks noGrp="1"/>
          </p:cNvSpPr>
          <p:nvPr>
            <p:ph type="title"/>
          </p:nvPr>
        </p:nvSpPr>
        <p:spPr>
          <a:xfrm>
            <a:off x="160999" y="619299"/>
            <a:ext cx="8502733" cy="45719"/>
          </a:xfrm>
        </p:spPr>
        <p:txBody>
          <a:bodyPr>
            <a:normAutofit fontScale="90000"/>
          </a:bodyPr>
          <a:lstStyle/>
          <a:p>
            <a:r>
              <a:rPr lang="en-GB" dirty="0"/>
              <a:t>European Curriculum (2002-2004)</a:t>
            </a:r>
          </a:p>
        </p:txBody>
      </p:sp>
      <p:sp>
        <p:nvSpPr>
          <p:cNvPr id="3" name="コンテンツ プレースホルダー 2">
            <a:extLst>
              <a:ext uri="{FF2B5EF4-FFF2-40B4-BE49-F238E27FC236}">
                <a16:creationId xmlns:a16="http://schemas.microsoft.com/office/drawing/2014/main" id="{DBAF67AE-8D09-471F-8E50-9A504640B2FA}"/>
              </a:ext>
            </a:extLst>
          </p:cNvPr>
          <p:cNvSpPr>
            <a:spLocks noGrp="1"/>
          </p:cNvSpPr>
          <p:nvPr>
            <p:ph sz="quarter" idx="13"/>
          </p:nvPr>
        </p:nvSpPr>
        <p:spPr>
          <a:xfrm>
            <a:off x="273132" y="973776"/>
            <a:ext cx="8037249" cy="4400809"/>
          </a:xfrm>
        </p:spPr>
        <p:txBody>
          <a:bodyPr>
            <a:normAutofit/>
          </a:bodyPr>
          <a:lstStyle/>
          <a:p>
            <a:pPr marL="0" indent="0">
              <a:buNone/>
            </a:pPr>
            <a:r>
              <a:rPr lang="en-GB" dirty="0"/>
              <a:t>European Curriculum Reflections on Library and Information Science Education for LIS School evolution =&gt; Research oriented universities,</a:t>
            </a:r>
          </a:p>
          <a:p>
            <a:r>
              <a:rPr lang="en-GB" dirty="0"/>
              <a:t>Three unique core areas of LIS: </a:t>
            </a:r>
          </a:p>
          <a:p>
            <a:pPr lvl="1"/>
            <a:r>
              <a:rPr lang="en-GB" dirty="0"/>
              <a:t>Knowledge organization</a:t>
            </a:r>
          </a:p>
          <a:p>
            <a:pPr lvl="1"/>
            <a:r>
              <a:rPr lang="en-GB" dirty="0"/>
              <a:t>Information use behaviour</a:t>
            </a:r>
          </a:p>
          <a:p>
            <a:pPr lvl="1"/>
            <a:r>
              <a:rPr lang="en-GB" dirty="0"/>
              <a:t>Information retrieval</a:t>
            </a:r>
          </a:p>
          <a:p>
            <a:r>
              <a:rPr lang="en-GB" dirty="0"/>
              <a:t>Spiral model of curriculum development (North America Model)</a:t>
            </a:r>
          </a:p>
          <a:p>
            <a:r>
              <a:rPr lang="en-GB" dirty="0"/>
              <a:t>Specific professional skills =&gt; Theoretical knowledge applicable to practices</a:t>
            </a:r>
          </a:p>
          <a:p>
            <a:pPr marL="0" indent="0">
              <a:buNone/>
            </a:pPr>
            <a:endParaRPr lang="en-GB" dirty="0"/>
          </a:p>
        </p:txBody>
      </p:sp>
      <p:sp>
        <p:nvSpPr>
          <p:cNvPr id="4" name="テキスト ボックス 3">
            <a:extLst>
              <a:ext uri="{FF2B5EF4-FFF2-40B4-BE49-F238E27FC236}">
                <a16:creationId xmlns:a16="http://schemas.microsoft.com/office/drawing/2014/main" id="{FCC38AC8-3386-477F-ABB4-F2B5071E9E76}"/>
              </a:ext>
            </a:extLst>
          </p:cNvPr>
          <p:cNvSpPr txBox="1"/>
          <p:nvPr/>
        </p:nvSpPr>
        <p:spPr>
          <a:xfrm>
            <a:off x="273132" y="5652655"/>
            <a:ext cx="8550234" cy="646331"/>
          </a:xfrm>
          <a:prstGeom prst="rect">
            <a:avLst/>
          </a:prstGeom>
          <a:noFill/>
        </p:spPr>
        <p:txBody>
          <a:bodyPr wrap="square" rtlCol="0">
            <a:spAutoFit/>
          </a:bodyPr>
          <a:lstStyle/>
          <a:p>
            <a:r>
              <a:rPr lang="en-GB" dirty="0" err="1">
                <a:solidFill>
                  <a:schemeClr val="bg1"/>
                </a:solidFill>
              </a:rPr>
              <a:t>Lorring</a:t>
            </a:r>
            <a:r>
              <a:rPr lang="en-GB" dirty="0">
                <a:solidFill>
                  <a:schemeClr val="bg1"/>
                </a:solidFill>
              </a:rPr>
              <a:t>, L., &amp; </a:t>
            </a:r>
            <a:r>
              <a:rPr lang="en-GB" dirty="0" err="1">
                <a:solidFill>
                  <a:schemeClr val="bg1"/>
                </a:solidFill>
              </a:rPr>
              <a:t>Kajberg</a:t>
            </a:r>
            <a:r>
              <a:rPr lang="en-GB" dirty="0">
                <a:solidFill>
                  <a:schemeClr val="bg1"/>
                </a:solidFill>
              </a:rPr>
              <a:t>, L. (2005). European curriculum reflections on library and information science education. Royal School of Library and Information Science.</a:t>
            </a:r>
          </a:p>
        </p:txBody>
      </p:sp>
    </p:spTree>
    <p:extLst>
      <p:ext uri="{BB962C8B-B14F-4D97-AF65-F5344CB8AC3E}">
        <p14:creationId xmlns:p14="http://schemas.microsoft.com/office/powerpoint/2010/main" val="2289762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9357DA-F9A6-43F2-A8E5-56BAC87B454B}"/>
              </a:ext>
            </a:extLst>
          </p:cNvPr>
          <p:cNvSpPr>
            <a:spLocks noGrp="1"/>
          </p:cNvSpPr>
          <p:nvPr>
            <p:ph type="title"/>
          </p:nvPr>
        </p:nvSpPr>
        <p:spPr>
          <a:xfrm>
            <a:off x="160999" y="619299"/>
            <a:ext cx="8502733" cy="45719"/>
          </a:xfrm>
        </p:spPr>
        <p:txBody>
          <a:bodyPr>
            <a:normAutofit fontScale="90000"/>
          </a:bodyPr>
          <a:lstStyle/>
          <a:p>
            <a:r>
              <a:rPr lang="en-GB" dirty="0"/>
              <a:t>European Curriculum (2002-2004)</a:t>
            </a:r>
          </a:p>
        </p:txBody>
      </p:sp>
      <p:sp>
        <p:nvSpPr>
          <p:cNvPr id="4" name="テキスト ボックス 3">
            <a:extLst>
              <a:ext uri="{FF2B5EF4-FFF2-40B4-BE49-F238E27FC236}">
                <a16:creationId xmlns:a16="http://schemas.microsoft.com/office/drawing/2014/main" id="{FCC38AC8-3386-477F-ABB4-F2B5071E9E76}"/>
              </a:ext>
            </a:extLst>
          </p:cNvPr>
          <p:cNvSpPr txBox="1"/>
          <p:nvPr/>
        </p:nvSpPr>
        <p:spPr>
          <a:xfrm>
            <a:off x="273132" y="5652655"/>
            <a:ext cx="8550234" cy="646331"/>
          </a:xfrm>
          <a:prstGeom prst="rect">
            <a:avLst/>
          </a:prstGeom>
          <a:noFill/>
        </p:spPr>
        <p:txBody>
          <a:bodyPr wrap="square" rtlCol="0">
            <a:spAutoFit/>
          </a:bodyPr>
          <a:lstStyle/>
          <a:p>
            <a:r>
              <a:rPr lang="en-GB">
                <a:solidFill>
                  <a:schemeClr val="bg1"/>
                </a:solidFill>
              </a:rPr>
              <a:t>Lorring, L., &amp; Kajberg, L. (2005). European curriculum reflections on library and information science education. Royal School of Library and Information Science.</a:t>
            </a:r>
            <a:endParaRPr lang="en-GB" dirty="0">
              <a:solidFill>
                <a:schemeClr val="bg1"/>
              </a:solidFill>
            </a:endParaRPr>
          </a:p>
        </p:txBody>
      </p:sp>
      <p:sp>
        <p:nvSpPr>
          <p:cNvPr id="8" name="円/楕円 20">
            <a:extLst>
              <a:ext uri="{FF2B5EF4-FFF2-40B4-BE49-F238E27FC236}">
                <a16:creationId xmlns:a16="http://schemas.microsoft.com/office/drawing/2014/main" id="{5E48C220-700C-444E-A0A1-E91B1E5C38FF}"/>
              </a:ext>
            </a:extLst>
          </p:cNvPr>
          <p:cNvSpPr/>
          <p:nvPr/>
        </p:nvSpPr>
        <p:spPr>
          <a:xfrm>
            <a:off x="1043334" y="1134029"/>
            <a:ext cx="7079388" cy="3889233"/>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dirty="0"/>
          </a:p>
        </p:txBody>
      </p:sp>
      <p:sp>
        <p:nvSpPr>
          <p:cNvPr id="9" name="円/楕円 19">
            <a:extLst>
              <a:ext uri="{FF2B5EF4-FFF2-40B4-BE49-F238E27FC236}">
                <a16:creationId xmlns:a16="http://schemas.microsoft.com/office/drawing/2014/main" id="{FAD3BF85-861C-4CE2-90F4-DD5FFC358C65}"/>
              </a:ext>
            </a:extLst>
          </p:cNvPr>
          <p:cNvSpPr/>
          <p:nvPr/>
        </p:nvSpPr>
        <p:spPr>
          <a:xfrm>
            <a:off x="2079054" y="1698236"/>
            <a:ext cx="4680520" cy="2696588"/>
          </a:xfrm>
          <a:prstGeom prst="ellipse">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Information retrieval</a:t>
            </a:r>
          </a:p>
          <a:p>
            <a:pPr algn="ctr"/>
            <a:endParaRPr kumimoji="1" lang="en-US" altLang="ja-JP" dirty="0"/>
          </a:p>
          <a:p>
            <a:pPr algn="ctr"/>
            <a:endParaRPr kumimoji="1" lang="en-US" altLang="ja-JP" dirty="0"/>
          </a:p>
          <a:p>
            <a:pPr algn="ctr"/>
            <a:endParaRPr lang="en-US" altLang="ja-JP" dirty="0"/>
          </a:p>
          <a:p>
            <a:pPr algn="ctr"/>
            <a:endParaRPr kumimoji="1" lang="en-US" altLang="ja-JP" dirty="0"/>
          </a:p>
          <a:p>
            <a:pPr algn="ctr"/>
            <a:r>
              <a:rPr lang="en-US" altLang="ja-JP" dirty="0"/>
              <a:t>Information seeking</a:t>
            </a:r>
            <a:endParaRPr kumimoji="1" lang="ja-JP" altLang="en-US" dirty="0"/>
          </a:p>
        </p:txBody>
      </p:sp>
      <p:sp>
        <p:nvSpPr>
          <p:cNvPr id="10" name="円/楕円 18">
            <a:extLst>
              <a:ext uri="{FF2B5EF4-FFF2-40B4-BE49-F238E27FC236}">
                <a16:creationId xmlns:a16="http://schemas.microsoft.com/office/drawing/2014/main" id="{2BD58A7D-9C6D-4608-83CD-27831DB0F09B}"/>
              </a:ext>
            </a:extLst>
          </p:cNvPr>
          <p:cNvSpPr/>
          <p:nvPr/>
        </p:nvSpPr>
        <p:spPr>
          <a:xfrm>
            <a:off x="3169747" y="2750898"/>
            <a:ext cx="2592288" cy="738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kumimoji="1" lang="en-US" altLang="ja-JP" dirty="0"/>
              <a:t>Knowledge management</a:t>
            </a:r>
            <a:endParaRPr kumimoji="1" lang="ja-JP" altLang="en-US" dirty="0"/>
          </a:p>
        </p:txBody>
      </p:sp>
      <p:sp>
        <p:nvSpPr>
          <p:cNvPr id="11" name="テキスト ボックス 10">
            <a:extLst>
              <a:ext uri="{FF2B5EF4-FFF2-40B4-BE49-F238E27FC236}">
                <a16:creationId xmlns:a16="http://schemas.microsoft.com/office/drawing/2014/main" id="{82AC03C4-613C-4464-BDCA-24C111BF4F97}"/>
              </a:ext>
            </a:extLst>
          </p:cNvPr>
          <p:cNvSpPr txBox="1"/>
          <p:nvPr/>
        </p:nvSpPr>
        <p:spPr>
          <a:xfrm>
            <a:off x="273132" y="1382070"/>
            <a:ext cx="1034498" cy="540780"/>
          </a:xfrm>
          <a:prstGeom prst="rect">
            <a:avLst/>
          </a:prstGeom>
          <a:noFill/>
          <a:ln>
            <a:noFill/>
          </a:ln>
        </p:spPr>
        <p:txBody>
          <a:bodyPr wrap="square" rtlCol="0">
            <a:spAutoFit/>
          </a:bodyPr>
          <a:lstStyle/>
          <a:p>
            <a:r>
              <a:rPr lang="en-US" altLang="ja-JP" b="1" dirty="0">
                <a:solidFill>
                  <a:srgbClr val="FF0000"/>
                </a:solidFill>
              </a:rPr>
              <a:t>SCIENCE</a:t>
            </a:r>
            <a:endParaRPr kumimoji="1" lang="ja-JP" altLang="en-US" b="1" dirty="0">
              <a:solidFill>
                <a:srgbClr val="FF0000"/>
              </a:solidFill>
            </a:endParaRPr>
          </a:p>
        </p:txBody>
      </p:sp>
      <p:sp>
        <p:nvSpPr>
          <p:cNvPr id="12" name="テキスト ボックス 11">
            <a:extLst>
              <a:ext uri="{FF2B5EF4-FFF2-40B4-BE49-F238E27FC236}">
                <a16:creationId xmlns:a16="http://schemas.microsoft.com/office/drawing/2014/main" id="{F391A1ED-3506-467B-B0E2-0BE81DAC02C9}"/>
              </a:ext>
            </a:extLst>
          </p:cNvPr>
          <p:cNvSpPr txBox="1"/>
          <p:nvPr/>
        </p:nvSpPr>
        <p:spPr>
          <a:xfrm>
            <a:off x="3683894" y="5225143"/>
            <a:ext cx="1746194" cy="540780"/>
          </a:xfrm>
          <a:prstGeom prst="rect">
            <a:avLst/>
          </a:prstGeom>
          <a:noFill/>
          <a:ln>
            <a:noFill/>
          </a:ln>
        </p:spPr>
        <p:txBody>
          <a:bodyPr wrap="square" rtlCol="0">
            <a:spAutoFit/>
          </a:bodyPr>
          <a:lstStyle/>
          <a:p>
            <a:r>
              <a:rPr lang="en-US" altLang="ja-JP" b="1" dirty="0">
                <a:solidFill>
                  <a:srgbClr val="FF0000"/>
                </a:solidFill>
              </a:rPr>
              <a:t>SOCIAL SCIENCE</a:t>
            </a:r>
            <a:endParaRPr kumimoji="1" lang="ja-JP" altLang="en-US" b="1" dirty="0">
              <a:solidFill>
                <a:srgbClr val="FF0000"/>
              </a:solidFill>
            </a:endParaRPr>
          </a:p>
        </p:txBody>
      </p:sp>
      <p:sp>
        <p:nvSpPr>
          <p:cNvPr id="13" name="テキスト ボックス 12">
            <a:extLst>
              <a:ext uri="{FF2B5EF4-FFF2-40B4-BE49-F238E27FC236}">
                <a16:creationId xmlns:a16="http://schemas.microsoft.com/office/drawing/2014/main" id="{F5FEFED1-9E51-4BB1-9A05-95417D1780D3}"/>
              </a:ext>
            </a:extLst>
          </p:cNvPr>
          <p:cNvSpPr txBox="1"/>
          <p:nvPr/>
        </p:nvSpPr>
        <p:spPr>
          <a:xfrm>
            <a:off x="7216930" y="1478147"/>
            <a:ext cx="1600671" cy="540780"/>
          </a:xfrm>
          <a:prstGeom prst="rect">
            <a:avLst/>
          </a:prstGeom>
          <a:noFill/>
          <a:ln>
            <a:noFill/>
          </a:ln>
        </p:spPr>
        <p:txBody>
          <a:bodyPr wrap="square" rtlCol="0">
            <a:spAutoFit/>
          </a:bodyPr>
          <a:lstStyle/>
          <a:p>
            <a:r>
              <a:rPr lang="en-US" altLang="ja-JP" b="1" dirty="0">
                <a:solidFill>
                  <a:srgbClr val="FF0000"/>
                </a:solidFill>
              </a:rPr>
              <a:t>HUMANITIES</a:t>
            </a:r>
            <a:endParaRPr kumimoji="1" lang="ja-JP" altLang="en-US" b="1" dirty="0">
              <a:solidFill>
                <a:srgbClr val="FF0000"/>
              </a:solidFill>
            </a:endParaRPr>
          </a:p>
        </p:txBody>
      </p:sp>
      <p:cxnSp>
        <p:nvCxnSpPr>
          <p:cNvPr id="14" name="直線矢印コネクタ 13">
            <a:extLst>
              <a:ext uri="{FF2B5EF4-FFF2-40B4-BE49-F238E27FC236}">
                <a16:creationId xmlns:a16="http://schemas.microsoft.com/office/drawing/2014/main" id="{0400BE1E-B79F-442A-9DA0-9DB5644F6C6E}"/>
              </a:ext>
            </a:extLst>
          </p:cNvPr>
          <p:cNvCxnSpPr>
            <a:cxnSpLocks/>
          </p:cNvCxnSpPr>
          <p:nvPr/>
        </p:nvCxnSpPr>
        <p:spPr>
          <a:xfrm>
            <a:off x="1100700" y="1601792"/>
            <a:ext cx="2595246" cy="144812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6FB26DC1-5448-4FED-9F66-2DDBBB0904CC}"/>
              </a:ext>
            </a:extLst>
          </p:cNvPr>
          <p:cNvCxnSpPr>
            <a:stCxn id="13" idx="1"/>
          </p:cNvCxnSpPr>
          <p:nvPr/>
        </p:nvCxnSpPr>
        <p:spPr>
          <a:xfrm flipH="1">
            <a:off x="5502096" y="1748537"/>
            <a:ext cx="1714834" cy="135204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0034C6EA-9BDD-4998-8771-EEA1C92B02CB}"/>
              </a:ext>
            </a:extLst>
          </p:cNvPr>
          <p:cNvCxnSpPr>
            <a:cxnSpLocks/>
            <a:stCxn id="12" idx="0"/>
          </p:cNvCxnSpPr>
          <p:nvPr/>
        </p:nvCxnSpPr>
        <p:spPr>
          <a:xfrm flipV="1">
            <a:off x="4556991" y="3384403"/>
            <a:ext cx="63007" cy="18407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CF5861AF-A0F7-41F3-90C5-DDEE32D5A417}"/>
              </a:ext>
            </a:extLst>
          </p:cNvPr>
          <p:cNvSpPr txBox="1"/>
          <p:nvPr/>
        </p:nvSpPr>
        <p:spPr>
          <a:xfrm>
            <a:off x="2434442" y="1478147"/>
            <a:ext cx="1757548" cy="369332"/>
          </a:xfrm>
          <a:prstGeom prst="rect">
            <a:avLst/>
          </a:prstGeom>
          <a:noFill/>
        </p:spPr>
        <p:txBody>
          <a:bodyPr wrap="square" rtlCol="0">
            <a:spAutoFit/>
          </a:bodyPr>
          <a:lstStyle/>
          <a:p>
            <a:r>
              <a:rPr lang="en-GB" dirty="0"/>
              <a:t>Informatics</a:t>
            </a:r>
          </a:p>
        </p:txBody>
      </p:sp>
      <p:sp>
        <p:nvSpPr>
          <p:cNvPr id="19" name="テキスト ボックス 18">
            <a:extLst>
              <a:ext uri="{FF2B5EF4-FFF2-40B4-BE49-F238E27FC236}">
                <a16:creationId xmlns:a16="http://schemas.microsoft.com/office/drawing/2014/main" id="{C956BD5C-EA78-4993-A31E-84DF5045DBB7}"/>
              </a:ext>
            </a:extLst>
          </p:cNvPr>
          <p:cNvSpPr txBox="1"/>
          <p:nvPr/>
        </p:nvSpPr>
        <p:spPr>
          <a:xfrm>
            <a:off x="5011387" y="1282535"/>
            <a:ext cx="1641077" cy="646331"/>
          </a:xfrm>
          <a:prstGeom prst="rect">
            <a:avLst/>
          </a:prstGeom>
          <a:noFill/>
        </p:spPr>
        <p:txBody>
          <a:bodyPr wrap="square" rtlCol="0">
            <a:spAutoFit/>
          </a:bodyPr>
          <a:lstStyle/>
          <a:p>
            <a:r>
              <a:rPr lang="en-GB" dirty="0"/>
              <a:t>Library User</a:t>
            </a:r>
          </a:p>
          <a:p>
            <a:r>
              <a:rPr lang="en-GB" dirty="0"/>
              <a:t>         Education</a:t>
            </a:r>
          </a:p>
        </p:txBody>
      </p:sp>
      <p:sp>
        <p:nvSpPr>
          <p:cNvPr id="20" name="テキスト ボックス 19">
            <a:extLst>
              <a:ext uri="{FF2B5EF4-FFF2-40B4-BE49-F238E27FC236}">
                <a16:creationId xmlns:a16="http://schemas.microsoft.com/office/drawing/2014/main" id="{98B1A962-4C0D-4C85-95D3-C74013C5C3F3}"/>
              </a:ext>
            </a:extLst>
          </p:cNvPr>
          <p:cNvSpPr txBox="1"/>
          <p:nvPr/>
        </p:nvSpPr>
        <p:spPr>
          <a:xfrm>
            <a:off x="6264401" y="2002686"/>
            <a:ext cx="1163782" cy="646331"/>
          </a:xfrm>
          <a:prstGeom prst="rect">
            <a:avLst/>
          </a:prstGeom>
          <a:noFill/>
        </p:spPr>
        <p:txBody>
          <a:bodyPr wrap="square" rtlCol="0">
            <a:spAutoFit/>
          </a:bodyPr>
          <a:lstStyle/>
          <a:p>
            <a:r>
              <a:rPr lang="en-GB" dirty="0"/>
              <a:t>History of </a:t>
            </a:r>
          </a:p>
          <a:p>
            <a:r>
              <a:rPr lang="en-GB" dirty="0"/>
              <a:t>Libraries</a:t>
            </a:r>
          </a:p>
        </p:txBody>
      </p:sp>
      <p:sp>
        <p:nvSpPr>
          <p:cNvPr id="21" name="テキスト ボックス 20">
            <a:extLst>
              <a:ext uri="{FF2B5EF4-FFF2-40B4-BE49-F238E27FC236}">
                <a16:creationId xmlns:a16="http://schemas.microsoft.com/office/drawing/2014/main" id="{85D732C3-50A6-4718-8009-DF83246C427E}"/>
              </a:ext>
            </a:extLst>
          </p:cNvPr>
          <p:cNvSpPr txBox="1"/>
          <p:nvPr/>
        </p:nvSpPr>
        <p:spPr>
          <a:xfrm>
            <a:off x="6759574" y="2971597"/>
            <a:ext cx="1479178" cy="646331"/>
          </a:xfrm>
          <a:prstGeom prst="rect">
            <a:avLst/>
          </a:prstGeom>
          <a:noFill/>
        </p:spPr>
        <p:txBody>
          <a:bodyPr wrap="square" rtlCol="0">
            <a:spAutoFit/>
          </a:bodyPr>
          <a:lstStyle/>
          <a:p>
            <a:r>
              <a:rPr lang="en-GB" dirty="0"/>
              <a:t>Mediation of </a:t>
            </a:r>
          </a:p>
          <a:p>
            <a:r>
              <a:rPr lang="en-GB" dirty="0"/>
              <a:t>Culture</a:t>
            </a:r>
          </a:p>
        </p:txBody>
      </p:sp>
      <p:sp>
        <p:nvSpPr>
          <p:cNvPr id="22" name="テキスト ボックス 21">
            <a:extLst>
              <a:ext uri="{FF2B5EF4-FFF2-40B4-BE49-F238E27FC236}">
                <a16:creationId xmlns:a16="http://schemas.microsoft.com/office/drawing/2014/main" id="{54948D2D-6503-49B6-9DC0-B6F0922012FF}"/>
              </a:ext>
            </a:extLst>
          </p:cNvPr>
          <p:cNvSpPr txBox="1"/>
          <p:nvPr/>
        </p:nvSpPr>
        <p:spPr>
          <a:xfrm>
            <a:off x="5811715" y="3953545"/>
            <a:ext cx="1995054" cy="369332"/>
          </a:xfrm>
          <a:prstGeom prst="rect">
            <a:avLst/>
          </a:prstGeom>
          <a:noFill/>
        </p:spPr>
        <p:txBody>
          <a:bodyPr wrap="square" rtlCol="0">
            <a:spAutoFit/>
          </a:bodyPr>
          <a:lstStyle/>
          <a:p>
            <a:r>
              <a:rPr lang="en-GB" dirty="0"/>
              <a:t>Children’s Library</a:t>
            </a:r>
          </a:p>
        </p:txBody>
      </p:sp>
      <p:sp>
        <p:nvSpPr>
          <p:cNvPr id="23" name="テキスト ボックス 22">
            <a:extLst>
              <a:ext uri="{FF2B5EF4-FFF2-40B4-BE49-F238E27FC236}">
                <a16:creationId xmlns:a16="http://schemas.microsoft.com/office/drawing/2014/main" id="{3D8C2899-38BB-4AA3-95C3-9452234BC2D9}"/>
              </a:ext>
            </a:extLst>
          </p:cNvPr>
          <p:cNvSpPr txBox="1"/>
          <p:nvPr/>
        </p:nvSpPr>
        <p:spPr>
          <a:xfrm>
            <a:off x="4757216" y="4442723"/>
            <a:ext cx="1603169" cy="646331"/>
          </a:xfrm>
          <a:prstGeom prst="rect">
            <a:avLst/>
          </a:prstGeom>
          <a:noFill/>
        </p:spPr>
        <p:txBody>
          <a:bodyPr wrap="square" rtlCol="0">
            <a:spAutoFit/>
          </a:bodyPr>
          <a:lstStyle/>
          <a:p>
            <a:r>
              <a:rPr lang="en-GB" dirty="0"/>
              <a:t>Information</a:t>
            </a:r>
            <a:br>
              <a:rPr lang="en-GB" dirty="0"/>
            </a:br>
            <a:r>
              <a:rPr lang="en-GB" dirty="0"/>
              <a:t>Policy</a:t>
            </a:r>
          </a:p>
        </p:txBody>
      </p:sp>
      <p:sp>
        <p:nvSpPr>
          <p:cNvPr id="24" name="テキスト ボックス 23">
            <a:extLst>
              <a:ext uri="{FF2B5EF4-FFF2-40B4-BE49-F238E27FC236}">
                <a16:creationId xmlns:a16="http://schemas.microsoft.com/office/drawing/2014/main" id="{97BBC343-DF57-46A3-8368-F51097D4688A}"/>
              </a:ext>
            </a:extLst>
          </p:cNvPr>
          <p:cNvSpPr txBox="1"/>
          <p:nvPr/>
        </p:nvSpPr>
        <p:spPr>
          <a:xfrm>
            <a:off x="2992582" y="4394824"/>
            <a:ext cx="1564409" cy="646331"/>
          </a:xfrm>
          <a:prstGeom prst="rect">
            <a:avLst/>
          </a:prstGeom>
          <a:noFill/>
        </p:spPr>
        <p:txBody>
          <a:bodyPr wrap="square" rtlCol="0">
            <a:spAutoFit/>
          </a:bodyPr>
          <a:lstStyle/>
          <a:p>
            <a:r>
              <a:rPr lang="en-GB" dirty="0"/>
              <a:t>Knowledge</a:t>
            </a:r>
          </a:p>
          <a:p>
            <a:r>
              <a:rPr lang="en-GB" dirty="0"/>
              <a:t>Management</a:t>
            </a:r>
          </a:p>
        </p:txBody>
      </p:sp>
      <p:sp>
        <p:nvSpPr>
          <p:cNvPr id="25" name="テキスト ボックス 24">
            <a:extLst>
              <a:ext uri="{FF2B5EF4-FFF2-40B4-BE49-F238E27FC236}">
                <a16:creationId xmlns:a16="http://schemas.microsoft.com/office/drawing/2014/main" id="{10F735E3-4A9F-4789-B8FC-74129639DFE2}"/>
              </a:ext>
            </a:extLst>
          </p:cNvPr>
          <p:cNvSpPr txBox="1"/>
          <p:nvPr/>
        </p:nvSpPr>
        <p:spPr>
          <a:xfrm>
            <a:off x="1549943" y="3714679"/>
            <a:ext cx="1768079" cy="646331"/>
          </a:xfrm>
          <a:prstGeom prst="rect">
            <a:avLst/>
          </a:prstGeom>
          <a:noFill/>
        </p:spPr>
        <p:txBody>
          <a:bodyPr wrap="square" rtlCol="0">
            <a:spAutoFit/>
          </a:bodyPr>
          <a:lstStyle/>
          <a:p>
            <a:r>
              <a:rPr lang="en-GB" dirty="0"/>
              <a:t>Library</a:t>
            </a:r>
          </a:p>
          <a:p>
            <a:r>
              <a:rPr lang="en-GB" dirty="0"/>
              <a:t>Management</a:t>
            </a:r>
          </a:p>
        </p:txBody>
      </p:sp>
      <p:sp>
        <p:nvSpPr>
          <p:cNvPr id="26" name="テキスト ボックス 25">
            <a:extLst>
              <a:ext uri="{FF2B5EF4-FFF2-40B4-BE49-F238E27FC236}">
                <a16:creationId xmlns:a16="http://schemas.microsoft.com/office/drawing/2014/main" id="{BAD36C08-5A08-43D4-BDC9-F2A2B45A7BA2}"/>
              </a:ext>
            </a:extLst>
          </p:cNvPr>
          <p:cNvSpPr txBox="1"/>
          <p:nvPr/>
        </p:nvSpPr>
        <p:spPr>
          <a:xfrm>
            <a:off x="1031859" y="2937816"/>
            <a:ext cx="1236728" cy="369332"/>
          </a:xfrm>
          <a:prstGeom prst="rect">
            <a:avLst/>
          </a:prstGeom>
          <a:noFill/>
        </p:spPr>
        <p:txBody>
          <a:bodyPr wrap="square" rtlCol="0">
            <a:spAutoFit/>
          </a:bodyPr>
          <a:lstStyle/>
          <a:p>
            <a:r>
              <a:rPr lang="en-GB" dirty="0"/>
              <a:t>User Study</a:t>
            </a:r>
          </a:p>
        </p:txBody>
      </p:sp>
    </p:spTree>
    <p:extLst>
      <p:ext uri="{BB962C8B-B14F-4D97-AF65-F5344CB8AC3E}">
        <p14:creationId xmlns:p14="http://schemas.microsoft.com/office/powerpoint/2010/main" val="210493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1121" y="224726"/>
            <a:ext cx="7797662" cy="1151965"/>
          </a:xfrm>
        </p:spPr>
        <p:txBody>
          <a:bodyPr>
            <a:normAutofit fontScale="90000"/>
          </a:bodyPr>
          <a:lstStyle/>
          <a:p>
            <a:r>
              <a:rPr kumimoji="1" lang="en-US" altLang="ja-JP" dirty="0"/>
              <a:t>Equivalence of European LIS program and Bologna Profess</a:t>
            </a:r>
            <a:endParaRPr kumimoji="1" lang="ja-JP" altLang="en-US" dirty="0"/>
          </a:p>
        </p:txBody>
      </p:sp>
      <p:sp>
        <p:nvSpPr>
          <p:cNvPr id="34" name="日付プレースホルダ 33"/>
          <p:cNvSpPr>
            <a:spLocks noGrp="1"/>
          </p:cNvSpPr>
          <p:nvPr>
            <p:ph type="dt" sz="half" idx="10"/>
          </p:nvPr>
        </p:nvSpPr>
        <p:spPr/>
        <p:txBody>
          <a:bodyPr/>
          <a:lstStyle/>
          <a:p>
            <a:r>
              <a:rPr kumimoji="1" lang="en-US" altLang="ja-JP" dirty="0"/>
              <a:t> </a:t>
            </a:r>
            <a:endParaRPr kumimoji="1" lang="ja-JP" altLang="en-US" dirty="0"/>
          </a:p>
        </p:txBody>
      </p:sp>
      <p:graphicFrame>
        <p:nvGraphicFramePr>
          <p:cNvPr id="3" name="図表 2"/>
          <p:cNvGraphicFramePr/>
          <p:nvPr>
            <p:extLst>
              <p:ext uri="{D42A27DB-BD31-4B8C-83A1-F6EECF244321}">
                <p14:modId xmlns:p14="http://schemas.microsoft.com/office/powerpoint/2010/main" val="1937480371"/>
              </p:ext>
            </p:extLst>
          </p:nvPr>
        </p:nvGraphicFramePr>
        <p:xfrm>
          <a:off x="1835696" y="1556792"/>
          <a:ext cx="561662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60" name="Text Box 8"/>
          <p:cNvSpPr txBox="1">
            <a:spLocks noChangeArrowheads="1"/>
          </p:cNvSpPr>
          <p:nvPr/>
        </p:nvSpPr>
        <p:spPr bwMode="auto">
          <a:xfrm>
            <a:off x="408457" y="1268760"/>
            <a:ext cx="2133600" cy="3240360"/>
          </a:xfrm>
          <a:prstGeom prst="rect">
            <a:avLst/>
          </a:prstGeom>
          <a:solidFill>
            <a:srgbClr val="FFFFFF">
              <a:alpha val="0"/>
            </a:srgbClr>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b="1" i="0" u="none" strike="noStrike" cap="none" normalizeH="0" baseline="0" dirty="0">
                <a:ln>
                  <a:noFill/>
                </a:ln>
                <a:solidFill>
                  <a:schemeClr val="tx1"/>
                </a:solidFill>
                <a:effectLst/>
                <a:latin typeface="Times New Roman" pitchFamily="18" charset="0"/>
                <a:ea typeface="ＭＳ 明朝" pitchFamily="17" charset="-128"/>
                <a:cs typeface="ＭＳ Ｐゴシック" pitchFamily="50" charset="-128"/>
              </a:rPr>
              <a:t>Goal</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b="1" i="0" u="none" strike="noStrike" cap="none" normalizeH="0" baseline="0" dirty="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Able</a:t>
            </a:r>
            <a:r>
              <a:rPr kumimoji="1" lang="ja-JP" altLang="en-US"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to</a:t>
            </a:r>
            <a:r>
              <a:rPr kumimoji="1" lang="ja-JP" altLang="en-US"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use</a:t>
            </a:r>
            <a:r>
              <a:rPr kumimoji="1" lang="ja-JP" altLang="en-US"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methodology</a:t>
            </a:r>
            <a:r>
              <a:rPr kumimoji="1" lang="ja-JP" altLang="en-US"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effectively</a:t>
            </a:r>
            <a:endParaRPr kumimoji="1" lang="ja-JP" altLang="en-US" b="1" i="1" u="none" strike="noStrike" cap="none" normalizeH="0" baseline="0" dirty="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b="1" i="1" u="none" strike="noStrike" cap="none" normalizeH="0" baseline="0" dirty="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Able</a:t>
            </a:r>
            <a:r>
              <a:rPr kumimoji="1" lang="ja-JP" altLang="en-US"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to</a:t>
            </a:r>
            <a:r>
              <a:rPr kumimoji="1" lang="ja-JP" altLang="en-US"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use</a:t>
            </a:r>
            <a:r>
              <a:rPr kumimoji="1" lang="ja-JP" altLang="en-US"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tools</a:t>
            </a:r>
            <a:r>
              <a:rPr kumimoji="1" lang="ja-JP" altLang="en-US"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effectively</a:t>
            </a:r>
            <a:endParaRPr kumimoji="1" lang="ja-JP" altLang="en-US" b="1" i="1" u="none" strike="noStrike" cap="none" normalizeH="0" baseline="0" dirty="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b="1" i="1" u="none" strike="noStrike" cap="none" normalizeH="0" baseline="0" dirty="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Learn</a:t>
            </a:r>
            <a:r>
              <a:rPr kumimoji="1" lang="ja-JP" altLang="en-US"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practical</a:t>
            </a:r>
            <a:r>
              <a:rPr kumimoji="1" lang="ja-JP" altLang="en-US"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knowledge</a:t>
            </a:r>
            <a:r>
              <a:rPr kumimoji="1" lang="ja-JP" altLang="en-US"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and</a:t>
            </a:r>
            <a:r>
              <a:rPr kumimoji="1" lang="ja-JP" altLang="en-US"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a:t>
            </a: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techniques</a:t>
            </a:r>
            <a:endParaRPr kumimoji="1" lang="ja-JP" b="1" i="1"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561" name="Text Box 9"/>
          <p:cNvSpPr txBox="1">
            <a:spLocks noChangeArrowheads="1"/>
          </p:cNvSpPr>
          <p:nvPr/>
        </p:nvSpPr>
        <p:spPr bwMode="auto">
          <a:xfrm>
            <a:off x="6676129" y="1124744"/>
            <a:ext cx="2160240" cy="3528392"/>
          </a:xfrm>
          <a:prstGeom prst="rect">
            <a:avLst/>
          </a:prstGeom>
          <a:solidFill>
            <a:srgbClr val="FFFFFF">
              <a:alpha val="0"/>
            </a:srgbClr>
          </a:solidFill>
          <a:ln w="9525">
            <a:noFill/>
            <a:miter lim="800000"/>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ja-JP" b="1" dirty="0">
                <a:latin typeface="Century" pitchFamily="18" charset="0"/>
                <a:ea typeface="ＭＳ 明朝" pitchFamily="17" charset="-128"/>
                <a:cs typeface="ＭＳ Ｐゴシック" pitchFamily="50" charset="-128"/>
              </a:rPr>
              <a:t>Qualification</a:t>
            </a:r>
            <a:endParaRPr kumimoji="1" lang="ja-JP" altLang="en-US" b="1" i="0" u="none" strike="noStrike" cap="none" normalizeH="0" baseline="0" dirty="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b="1" i="0" u="none" strike="noStrike" cap="none" normalizeH="0" baseline="0" dirty="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ctr" defTabSz="914400" rtl="0" eaLnBrk="1" fontAlgn="base" latinLnBrk="0" hangingPunct="1">
              <a:lnSpc>
                <a:spcPct val="80000"/>
              </a:lnSpc>
              <a:spcBef>
                <a:spcPct val="0"/>
              </a:spcBef>
              <a:spcAft>
                <a:spcPct val="0"/>
              </a:spcAft>
              <a:buClrTx/>
              <a:buSzTx/>
              <a:buFontTx/>
              <a:buNone/>
              <a:tabLst/>
            </a:pPr>
            <a:r>
              <a:rPr lang="en-US" altLang="ja-JP" b="1" i="1" dirty="0">
                <a:latin typeface="Century" pitchFamily="18" charset="0"/>
                <a:ea typeface="ＭＳ 明朝" pitchFamily="17" charset="-128"/>
                <a:cs typeface="ＭＳ Ｐゴシック" pitchFamily="50" charset="-128"/>
              </a:rPr>
              <a:t>Research / Education</a:t>
            </a:r>
            <a:b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br>
            <a:r>
              <a:rPr lang="en-US" altLang="ja-JP" b="1" i="1" dirty="0">
                <a:latin typeface="Century" pitchFamily="18" charset="0"/>
                <a:ea typeface="ＭＳ 明朝" pitchFamily="17" charset="-128"/>
                <a:cs typeface="ＭＳ Ｐゴシック" pitchFamily="50" charset="-128"/>
              </a:rPr>
              <a:t>(Upper Level Librarian)</a:t>
            </a:r>
            <a:endParaRPr kumimoji="1" lang="ja-JP" altLang="en-US" b="1" i="1" u="none" strike="noStrike" cap="none" normalizeH="0" baseline="0" dirty="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ctr" defTabSz="914400" rtl="0" eaLnBrk="1" fontAlgn="base" latinLnBrk="0" hangingPunct="1">
              <a:lnSpc>
                <a:spcPct val="80000"/>
              </a:lnSpc>
              <a:spcBef>
                <a:spcPct val="0"/>
              </a:spcBef>
              <a:spcAft>
                <a:spcPct val="0"/>
              </a:spcAft>
              <a:buClrTx/>
              <a:buSzTx/>
              <a:buFontTx/>
              <a:buNone/>
              <a:tabLst/>
            </a:pPr>
            <a:endParaRPr kumimoji="1" lang="ja-JP" altLang="en-US" b="1" i="1" u="none" strike="noStrike" cap="none" normalizeH="0" baseline="0" dirty="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Director</a:t>
            </a:r>
            <a:r>
              <a:rPr kumimoji="1" lang="ja-JP" altLang="en-US"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a:t>
            </a:r>
            <a:b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b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Preparation</a:t>
            </a:r>
            <a:r>
              <a:rPr kumimoji="1" lang="en-US" altLang="ja-JP" b="1" i="1" u="none" strike="noStrike" cap="none" normalizeH="0" dirty="0">
                <a:ln>
                  <a:noFill/>
                </a:ln>
                <a:solidFill>
                  <a:schemeClr val="tx1"/>
                </a:solidFill>
                <a:effectLst/>
                <a:latin typeface="Century" pitchFamily="18" charset="0"/>
                <a:ea typeface="ＭＳ 明朝" pitchFamily="17" charset="-128"/>
                <a:cs typeface="ＭＳ Ｐゴシック" pitchFamily="50" charset="-128"/>
              </a:rPr>
              <a:t> for</a:t>
            </a:r>
            <a:r>
              <a:rPr kumimoji="1" lang="en-US" altLang="ja-JP" b="1" i="1" u="none" strike="noStrike" cap="none" normalizeH="0" baseline="0" dirty="0">
                <a:ln>
                  <a:noFill/>
                </a:ln>
                <a:solidFill>
                  <a:schemeClr val="tx1"/>
                </a:solidFill>
                <a:effectLst/>
                <a:latin typeface="Century" pitchFamily="18" charset="0"/>
                <a:ea typeface="ＭＳ 明朝" pitchFamily="17" charset="-128"/>
                <a:cs typeface="ＭＳ Ｐゴシック" pitchFamily="50" charset="-128"/>
              </a:rPr>
              <a:t> Researcher</a:t>
            </a:r>
            <a:endParaRPr kumimoji="1" lang="ja-JP" altLang="en-US" b="1" i="1" u="none" strike="noStrike" cap="none" normalizeH="0" baseline="0" dirty="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ctr" defTabSz="914400" rtl="0" eaLnBrk="1" fontAlgn="base" latinLnBrk="0" hangingPunct="1">
              <a:lnSpc>
                <a:spcPct val="80000"/>
              </a:lnSpc>
              <a:spcBef>
                <a:spcPct val="0"/>
              </a:spcBef>
              <a:spcAft>
                <a:spcPct val="0"/>
              </a:spcAft>
              <a:buClrTx/>
              <a:buSzTx/>
              <a:buFontTx/>
              <a:buNone/>
              <a:tabLst/>
            </a:pPr>
            <a:endParaRPr kumimoji="1" lang="ja-JP" altLang="en-US" b="1" i="1" u="none" strike="noStrike" cap="none" normalizeH="0" baseline="0" dirty="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ctr" defTabSz="914400" rtl="0" eaLnBrk="1" fontAlgn="base" latinLnBrk="0" hangingPunct="1">
              <a:lnSpc>
                <a:spcPct val="80000"/>
              </a:lnSpc>
              <a:spcBef>
                <a:spcPct val="0"/>
              </a:spcBef>
              <a:spcAft>
                <a:spcPct val="0"/>
              </a:spcAft>
              <a:buClrTx/>
              <a:buSzTx/>
              <a:buFontTx/>
              <a:buNone/>
              <a:tabLst/>
            </a:pPr>
            <a:r>
              <a:rPr lang="en-US" altLang="ja-JP" b="1" i="1" dirty="0">
                <a:latin typeface="Century" pitchFamily="18" charset="0"/>
                <a:ea typeface="ＭＳ 明朝" pitchFamily="17" charset="-128"/>
                <a:cs typeface="ＭＳ Ｐゴシック" pitchFamily="50" charset="-128"/>
              </a:rPr>
              <a:t>Information Professional</a:t>
            </a:r>
            <a:endParaRPr kumimoji="1" lang="ja-JP" b="1" i="1"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568" name="Text Box 16"/>
          <p:cNvSpPr txBox="1">
            <a:spLocks noChangeArrowheads="1"/>
          </p:cNvSpPr>
          <p:nvPr/>
        </p:nvSpPr>
        <p:spPr bwMode="auto">
          <a:xfrm>
            <a:off x="1259632" y="5157192"/>
            <a:ext cx="2450604" cy="1543075"/>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Basis</a:t>
            </a: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 </a:t>
            </a:r>
            <a:r>
              <a:rPr kumimoji="1" lang="en-US" altLang="ja-JP"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methodology</a:t>
            </a: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 </a:t>
            </a:r>
            <a:r>
              <a:rPr kumimoji="1" lang="en-US" altLang="ja-JP"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in</a:t>
            </a: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 </a:t>
            </a:r>
            <a:r>
              <a:rPr kumimoji="1" lang="en-US" altLang="ja-JP"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LIS</a:t>
            </a:r>
            <a:endParaRPr kumimoji="1" lang="ja-JP" altLang="en-US" sz="1400" b="0" i="0" u="none" strike="noStrike" cap="none" normalizeH="0" baseline="0" dirty="0">
              <a:ln>
                <a:noFill/>
              </a:ln>
              <a:solidFill>
                <a:schemeClr val="bg2">
                  <a:lumMod val="50000"/>
                </a:schemeClr>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a:r>
            <a:r>
              <a:rPr lang="en-US" altLang="ja-JP" sz="1400" dirty="0">
                <a:solidFill>
                  <a:schemeClr val="bg2">
                    <a:lumMod val="50000"/>
                  </a:schemeClr>
                </a:solidFill>
                <a:latin typeface="Century" pitchFamily="18" charset="0"/>
                <a:ea typeface="ＭＳ 明朝" pitchFamily="17" charset="-128"/>
                <a:cs typeface="ＭＳ Ｐゴシック" pitchFamily="50" charset="-128"/>
              </a:rPr>
              <a:t>Ontology</a:t>
            </a:r>
            <a:endParaRPr kumimoji="1" lang="ja-JP" altLang="en-US" sz="1400" b="0" i="0" u="none" strike="noStrike" cap="none" normalizeH="0" baseline="0" dirty="0">
              <a:ln>
                <a:noFill/>
              </a:ln>
              <a:solidFill>
                <a:schemeClr val="bg2">
                  <a:lumMod val="50000"/>
                </a:schemeClr>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a:r>
            <a:r>
              <a:rPr lang="en-US" altLang="ja-JP" sz="1400" dirty="0">
                <a:solidFill>
                  <a:schemeClr val="bg2">
                    <a:lumMod val="50000"/>
                  </a:schemeClr>
                </a:solidFill>
                <a:latin typeface="Century" pitchFamily="18" charset="0"/>
                <a:ea typeface="ＭＳ 明朝" pitchFamily="17" charset="-128"/>
                <a:cs typeface="ＭＳ Ｐゴシック" pitchFamily="50" charset="-128"/>
              </a:rPr>
              <a:t>Computer</a:t>
            </a:r>
            <a:r>
              <a:rPr lang="ja-JP" altLang="en-US" sz="1400" dirty="0">
                <a:solidFill>
                  <a:schemeClr val="bg2">
                    <a:lumMod val="50000"/>
                  </a:schemeClr>
                </a:solidFill>
                <a:latin typeface="Century" pitchFamily="18" charset="0"/>
                <a:ea typeface="ＭＳ 明朝" pitchFamily="17" charset="-128"/>
                <a:cs typeface="ＭＳ Ｐゴシック" pitchFamily="50" charset="-128"/>
              </a:rPr>
              <a:t> </a:t>
            </a:r>
            <a:r>
              <a:rPr lang="en-US" altLang="ja-JP" sz="1400" dirty="0">
                <a:solidFill>
                  <a:schemeClr val="bg2">
                    <a:lumMod val="50000"/>
                  </a:schemeClr>
                </a:solidFill>
                <a:latin typeface="Century" pitchFamily="18" charset="0"/>
                <a:ea typeface="ＭＳ 明朝" pitchFamily="17" charset="-128"/>
                <a:cs typeface="ＭＳ Ｐゴシック" pitchFamily="50" charset="-128"/>
              </a:rPr>
              <a:t>science</a:t>
            </a:r>
            <a:endParaRPr kumimoji="1" lang="ja-JP" altLang="en-US" sz="1400" b="0" i="0" u="none" strike="noStrike" cap="none" normalizeH="0" baseline="0" dirty="0">
              <a:ln>
                <a:noFill/>
              </a:ln>
              <a:solidFill>
                <a:schemeClr val="bg2">
                  <a:lumMod val="50000"/>
                </a:schemeClr>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a:r>
            <a:r>
              <a:rPr lang="en-US" altLang="ja-JP" sz="1400" dirty="0">
                <a:solidFill>
                  <a:schemeClr val="bg2">
                    <a:lumMod val="50000"/>
                  </a:schemeClr>
                </a:solidFill>
                <a:latin typeface="Century" pitchFamily="18" charset="0"/>
                <a:ea typeface="ＭＳ 明朝" pitchFamily="17" charset="-128"/>
                <a:cs typeface="ＭＳ Ｐゴシック" pitchFamily="50" charset="-128"/>
              </a:rPr>
              <a:t>Linguistics/Philosophy</a:t>
            </a:r>
            <a:endParaRPr kumimoji="1" lang="ja-JP" altLang="en-US" sz="1400" b="0" i="0" u="none" strike="noStrike" cap="none" normalizeH="0" baseline="0" dirty="0">
              <a:ln>
                <a:noFill/>
              </a:ln>
              <a:solidFill>
                <a:schemeClr val="bg2">
                  <a:lumMod val="50000"/>
                </a:schemeClr>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a:r>
            <a:r>
              <a:rPr lang="en-US" altLang="ja-JP" sz="1400" dirty="0">
                <a:solidFill>
                  <a:schemeClr val="bg2">
                    <a:lumMod val="50000"/>
                  </a:schemeClr>
                </a:solidFill>
                <a:latin typeface="Century" pitchFamily="18" charset="0"/>
                <a:ea typeface="ＭＳ 明朝" pitchFamily="17" charset="-128"/>
                <a:cs typeface="ＭＳ Ｐゴシック" pitchFamily="50" charset="-128"/>
              </a:rPr>
              <a:t>Social science</a:t>
            </a:r>
            <a:endParaRPr kumimoji="1" lang="ja-JP" altLang="en-US" sz="1400" b="0" i="0" u="none" strike="noStrike" cap="none" normalizeH="0" baseline="0" dirty="0">
              <a:ln>
                <a:noFill/>
              </a:ln>
              <a:solidFill>
                <a:schemeClr val="bg2">
                  <a:lumMod val="50000"/>
                </a:schemeClr>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a:r>
            <a:r>
              <a:rPr lang="en-US" altLang="ja-JP" sz="1400" dirty="0">
                <a:solidFill>
                  <a:schemeClr val="bg2">
                    <a:lumMod val="50000"/>
                  </a:schemeClr>
                </a:solidFill>
                <a:latin typeface="Century" pitchFamily="18" charset="0"/>
                <a:ea typeface="ＭＳ 明朝" pitchFamily="17" charset="-128"/>
                <a:cs typeface="ＭＳ Ｐゴシック" pitchFamily="50" charset="-128"/>
              </a:rPr>
              <a:t>Research methods</a:t>
            </a:r>
            <a:endParaRPr kumimoji="1" lang="ja-JP" altLang="en-US" sz="1400" b="0" i="0" u="none" strike="noStrike" cap="none" normalizeH="0" baseline="0" dirty="0">
              <a:ln>
                <a:noFill/>
              </a:ln>
              <a:solidFill>
                <a:schemeClr val="bg2">
                  <a:lumMod val="50000"/>
                </a:schemeClr>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a:r>
            <a:r>
              <a:rPr lang="en-US" altLang="ja-JP" sz="1400" dirty="0" err="1">
                <a:solidFill>
                  <a:schemeClr val="bg2">
                    <a:lumMod val="50000"/>
                  </a:schemeClr>
                </a:solidFill>
                <a:latin typeface="Century" pitchFamily="18" charset="0"/>
                <a:ea typeface="ＭＳ 明朝" pitchFamily="17" charset="-128"/>
                <a:cs typeface="ＭＳ Ｐゴシック" pitchFamily="50" charset="-128"/>
              </a:rPr>
              <a:t>Bibliometrics</a:t>
            </a:r>
            <a:endParaRPr kumimoji="1" lang="ja-JP" sz="1400" b="0" i="0" u="none" strike="noStrike" cap="none" normalizeH="0" baseline="0" dirty="0">
              <a:ln>
                <a:noFill/>
              </a:ln>
              <a:solidFill>
                <a:schemeClr val="bg2">
                  <a:lumMod val="50000"/>
                </a:schemeClr>
              </a:solidFill>
              <a:effectLst/>
              <a:latin typeface="Arial" pitchFamily="34" charset="0"/>
              <a:ea typeface="ＭＳ Ｐゴシック" pitchFamily="50" charset="-128"/>
              <a:cs typeface="ＭＳ Ｐゴシック" pitchFamily="50" charset="-128"/>
            </a:endParaRPr>
          </a:p>
        </p:txBody>
      </p:sp>
      <p:sp>
        <p:nvSpPr>
          <p:cNvPr id="23569" name="Text Box 17"/>
          <p:cNvSpPr txBox="1">
            <a:spLocks noChangeArrowheads="1"/>
          </p:cNvSpPr>
          <p:nvPr/>
        </p:nvSpPr>
        <p:spPr bwMode="auto">
          <a:xfrm>
            <a:off x="4644008" y="5157192"/>
            <a:ext cx="4248472" cy="1449660"/>
          </a:xfrm>
          <a:prstGeom prst="rect">
            <a:avLst/>
          </a:prstGeom>
          <a:solidFill>
            <a:schemeClr val="bg1"/>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Reference to Bologna</a:t>
            </a:r>
            <a:r>
              <a:rPr kumimoji="1" lang="en-US" altLang="ja-JP" sz="1400" b="0" i="0" u="none" strike="noStrike" cap="none" normalizeH="0" dirty="0">
                <a:ln>
                  <a:noFill/>
                </a:ln>
                <a:solidFill>
                  <a:schemeClr val="bg2">
                    <a:lumMod val="50000"/>
                  </a:schemeClr>
                </a:solidFill>
                <a:effectLst/>
                <a:latin typeface="Century" pitchFamily="18" charset="0"/>
                <a:ea typeface="ＭＳ 明朝" pitchFamily="17" charset="-128"/>
                <a:cs typeface="ＭＳ Ｐゴシック" pitchFamily="50" charset="-128"/>
              </a:rPr>
              <a:t> Process</a:t>
            </a:r>
            <a:endParaRPr kumimoji="1" lang="ja-JP" altLang="en-US" sz="1400" b="0" i="0" u="none" strike="noStrike" cap="none" normalizeH="0" baseline="0" dirty="0">
              <a:ln>
                <a:noFill/>
              </a:ln>
              <a:solidFill>
                <a:schemeClr val="bg2">
                  <a:lumMod val="50000"/>
                </a:schemeClr>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a:r>
            <a:r>
              <a:rPr lang="en-US" altLang="ja-JP" sz="1400" dirty="0">
                <a:solidFill>
                  <a:schemeClr val="bg2">
                    <a:lumMod val="50000"/>
                  </a:schemeClr>
                </a:solidFill>
                <a:latin typeface="Century" pitchFamily="18" charset="0"/>
                <a:ea typeface="ＭＳ 明朝" pitchFamily="17" charset="-128"/>
                <a:cs typeface="ＭＳ Ｐゴシック" pitchFamily="50" charset="-128"/>
              </a:rPr>
              <a:t>Bachelor’s: </a:t>
            </a:r>
            <a:r>
              <a:rPr kumimoji="1" lang="en-US" altLang="ja-JP"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lease</a:t>
            </a:r>
            <a:r>
              <a:rPr kumimoji="1" lang="en-US" altLang="ja-JP" sz="1400" b="0" i="0" u="none" strike="noStrike" cap="none" normalizeH="0" dirty="0">
                <a:ln>
                  <a:noFill/>
                </a:ln>
                <a:solidFill>
                  <a:schemeClr val="bg2">
                    <a:lumMod val="50000"/>
                  </a:schemeClr>
                </a:solidFill>
                <a:effectLst/>
                <a:latin typeface="Century" pitchFamily="18" charset="0"/>
                <a:ea typeface="ＭＳ 明朝" pitchFamily="17" charset="-128"/>
                <a:cs typeface="ＭＳ Ｐゴシック" pitchFamily="50" charset="-128"/>
              </a:rPr>
              <a:t> </a:t>
            </a:r>
            <a:r>
              <a:rPr kumimoji="1" lang="en-US" altLang="ja-JP"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3</a:t>
            </a:r>
            <a:r>
              <a:rPr lang="en-US" altLang="ja-JP" sz="1400" dirty="0">
                <a:solidFill>
                  <a:schemeClr val="bg2">
                    <a:lumMod val="50000"/>
                  </a:schemeClr>
                </a:solidFill>
                <a:latin typeface="Century" pitchFamily="18" charset="0"/>
                <a:ea typeface="ＭＳ 明朝" pitchFamily="17" charset="-128"/>
                <a:cs typeface="ＭＳ Ｐゴシック" pitchFamily="50" charset="-128"/>
              </a:rPr>
              <a:t>years</a:t>
            </a: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a:r>
            <a:r>
              <a:rPr kumimoji="1" lang="en-US" altLang="ja-JP"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180-240ECTS*</a:t>
            </a: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a:r>
            <a:endParaRPr kumimoji="1" lang="ja-JP" altLang="en-US" sz="1400" b="0" i="0" u="none" strike="noStrike" cap="none" normalizeH="0" baseline="0" dirty="0">
              <a:ln>
                <a:noFill/>
              </a:ln>
              <a:solidFill>
                <a:schemeClr val="bg2">
                  <a:lumMod val="50000"/>
                </a:schemeClr>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a:r>
            <a:r>
              <a:rPr kumimoji="1" lang="en-US" altLang="ja-JP"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Master’s</a:t>
            </a:r>
            <a:r>
              <a:rPr lang="en-US" altLang="ja-JP" sz="1400" dirty="0">
                <a:solidFill>
                  <a:schemeClr val="bg2">
                    <a:lumMod val="50000"/>
                  </a:schemeClr>
                </a:solidFill>
                <a:latin typeface="Century" pitchFamily="18" charset="0"/>
                <a:ea typeface="ＭＳ 明朝" pitchFamily="17" charset="-128"/>
                <a:cs typeface="ＭＳ Ｐゴシック" pitchFamily="50" charset="-128"/>
              </a:rPr>
              <a:t>: </a:t>
            </a:r>
            <a:r>
              <a:rPr kumimoji="1" lang="en-US" altLang="ja-JP"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least 2 years</a:t>
            </a: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a:r>
            <a:r>
              <a:rPr kumimoji="1" lang="en-US" altLang="ja-JP"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60-120ECTS*</a:t>
            </a: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a:r>
            <a:endParaRPr kumimoji="1" lang="ja-JP" altLang="en-US" sz="1400" b="0" i="0" u="none" strike="noStrike" cap="none" normalizeH="0" baseline="0" dirty="0">
              <a:ln>
                <a:noFill/>
              </a:ln>
              <a:solidFill>
                <a:schemeClr val="bg2">
                  <a:lumMod val="50000"/>
                </a:schemeClr>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a:r>
            <a:r>
              <a:rPr lang="en-US" altLang="ja-JP" sz="1400" dirty="0">
                <a:solidFill>
                  <a:schemeClr val="bg2">
                    <a:lumMod val="50000"/>
                  </a:schemeClr>
                </a:solidFill>
                <a:latin typeface="Century" pitchFamily="18" charset="0"/>
                <a:ea typeface="ＭＳ 明朝" pitchFamily="17" charset="-128"/>
                <a:cs typeface="ＭＳ Ｐゴシック" pitchFamily="50" charset="-128"/>
              </a:rPr>
              <a:t>Doctoral: at least 3 years: </a:t>
            </a: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a:r>
            <a:r>
              <a:rPr kumimoji="1" lang="en-US" altLang="ja-JP"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180ECTS*</a:t>
            </a: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a:r>
            <a:endParaRPr kumimoji="1" lang="ja-JP" altLang="en-US" sz="1400" b="0" i="0" u="none" strike="noStrike" cap="none" normalizeH="0" baseline="0" dirty="0">
              <a:ln>
                <a:noFill/>
              </a:ln>
              <a:solidFill>
                <a:schemeClr val="bg2">
                  <a:lumMod val="50000"/>
                </a:schemeClr>
              </a:solidFill>
              <a:effectLst/>
              <a:latin typeface="Times New Roman" pitchFamily="18" charset="0"/>
              <a:ea typeface="ＭＳ 明朝" pitchFamily="17"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a:r>
            <a:r>
              <a:rPr kumimoji="1" lang="en-US" altLang="ja-JP"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ETCTS</a:t>
            </a:r>
            <a:r>
              <a:rPr kumimoji="1" lang="ja-JP" altLang="en-US"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a:t>
            </a:r>
            <a:r>
              <a:rPr kumimoji="1" lang="en-US" altLang="ja-JP" sz="1400" b="0" i="0" u="none" strike="noStrike" cap="none" normalizeH="0" baseline="0" dirty="0">
                <a:ln>
                  <a:noFill/>
                </a:ln>
                <a:solidFill>
                  <a:schemeClr val="bg2">
                    <a:lumMod val="50000"/>
                  </a:schemeClr>
                </a:solidFill>
                <a:effectLst/>
                <a:latin typeface="Century" pitchFamily="18" charset="0"/>
                <a:ea typeface="ＭＳ 明朝" pitchFamily="17" charset="-128"/>
                <a:cs typeface="ＭＳ Ｐゴシック" pitchFamily="50" charset="-128"/>
              </a:rPr>
              <a:t>way of converting different unit system to 60 units (1,500-1,800 hours) of Bologna</a:t>
            </a:r>
            <a:r>
              <a:rPr kumimoji="1" lang="en-US" altLang="ja-JP" sz="1400" b="0" i="0" u="none" strike="noStrike" cap="none" normalizeH="0" dirty="0">
                <a:ln>
                  <a:noFill/>
                </a:ln>
                <a:solidFill>
                  <a:schemeClr val="bg2">
                    <a:lumMod val="50000"/>
                  </a:schemeClr>
                </a:solidFill>
                <a:effectLst/>
                <a:latin typeface="Century" pitchFamily="18" charset="0"/>
                <a:ea typeface="ＭＳ 明朝" pitchFamily="17" charset="-128"/>
                <a:cs typeface="ＭＳ Ｐゴシック" pitchFamily="50" charset="-128"/>
              </a:rPr>
              <a:t> Process</a:t>
            </a:r>
            <a:endParaRPr kumimoji="1" lang="ja-JP" sz="1400" b="0" i="0" u="none" strike="noStrike" cap="none" normalizeH="0" baseline="0" dirty="0">
              <a:ln>
                <a:noFill/>
              </a:ln>
              <a:solidFill>
                <a:schemeClr val="bg2">
                  <a:lumMod val="50000"/>
                </a:schemeClr>
              </a:solidFill>
              <a:effectLst/>
              <a:latin typeface="Arial" pitchFamily="34" charset="0"/>
              <a:ea typeface="ＭＳ Ｐゴシック" pitchFamily="50" charset="-128"/>
              <a:cs typeface="ＭＳ Ｐゴシック" pitchFamily="50" charset="-128"/>
            </a:endParaRPr>
          </a:p>
        </p:txBody>
      </p:sp>
      <p:cxnSp>
        <p:nvCxnSpPr>
          <p:cNvPr id="21" name="直線矢印コネクタ 20"/>
          <p:cNvCxnSpPr/>
          <p:nvPr/>
        </p:nvCxnSpPr>
        <p:spPr>
          <a:xfrm flipH="1">
            <a:off x="5004048" y="2132856"/>
            <a:ext cx="1800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a:off x="5436096" y="3160258"/>
            <a:ext cx="136815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6084168" y="3861048"/>
            <a:ext cx="93610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2555776" y="2132856"/>
            <a:ext cx="158417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2339752" y="3140968"/>
            <a:ext cx="158417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1835696" y="4005064"/>
            <a:ext cx="158417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18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466504-3AEA-407C-A984-8BE848C4681D}"/>
              </a:ext>
            </a:extLst>
          </p:cNvPr>
          <p:cNvSpPr>
            <a:spLocks noGrp="1"/>
          </p:cNvSpPr>
          <p:nvPr>
            <p:ph type="title"/>
          </p:nvPr>
        </p:nvSpPr>
        <p:spPr>
          <a:xfrm>
            <a:off x="300595" y="198914"/>
            <a:ext cx="7797662" cy="596734"/>
          </a:xfrm>
        </p:spPr>
        <p:txBody>
          <a:bodyPr>
            <a:normAutofit fontScale="90000"/>
          </a:bodyPr>
          <a:lstStyle/>
          <a:p>
            <a:r>
              <a:rPr lang="en-GB" dirty="0"/>
              <a:t>LIPER: Japan (2003-2006)</a:t>
            </a:r>
          </a:p>
        </p:txBody>
      </p:sp>
      <p:sp>
        <p:nvSpPr>
          <p:cNvPr id="3" name="コンテンツ プレースホルダー 2">
            <a:extLst>
              <a:ext uri="{FF2B5EF4-FFF2-40B4-BE49-F238E27FC236}">
                <a16:creationId xmlns:a16="http://schemas.microsoft.com/office/drawing/2014/main" id="{653C93F1-7081-48A5-B09E-8AA796BFB806}"/>
              </a:ext>
            </a:extLst>
          </p:cNvPr>
          <p:cNvSpPr>
            <a:spLocks noGrp="1"/>
          </p:cNvSpPr>
          <p:nvPr>
            <p:ph sz="quarter" idx="13"/>
          </p:nvPr>
        </p:nvSpPr>
        <p:spPr>
          <a:xfrm>
            <a:off x="300594" y="795647"/>
            <a:ext cx="8451519" cy="5581401"/>
          </a:xfrm>
        </p:spPr>
        <p:txBody>
          <a:bodyPr>
            <a:normAutofit fontScale="85000" lnSpcReduction="10000"/>
          </a:bodyPr>
          <a:lstStyle/>
          <a:p>
            <a:pPr marL="0" indent="0">
              <a:buNone/>
            </a:pPr>
            <a:r>
              <a:rPr lang="en-GB" dirty="0"/>
              <a:t>Three-year research project to study LIS education for a Possible reform of Japanese LIS education system</a:t>
            </a:r>
          </a:p>
          <a:p>
            <a:pPr marL="0" indent="0">
              <a:buNone/>
            </a:pPr>
            <a:r>
              <a:rPr lang="en-GB" sz="1900" dirty="0"/>
              <a:t>The structure of Japanese LIS education has remained unchanged for 50 years, and the gap between it and overseas LIS education has been ever increasing.</a:t>
            </a:r>
          </a:p>
          <a:p>
            <a:pPr marL="0" indent="0">
              <a:buNone/>
            </a:pPr>
            <a:r>
              <a:rPr lang="en-GB" sz="1900" dirty="0"/>
              <a:t>The curricula and contents are not well standardized nor integrated into higher education programs and very few Graduates get employed in library markets.</a:t>
            </a:r>
          </a:p>
          <a:p>
            <a:pPr marL="0" indent="0">
              <a:buNone/>
            </a:pPr>
            <a:r>
              <a:rPr lang="en-GB" sz="1900" dirty="0"/>
              <a:t>New areas of education including IT skills and user behaviour are sought.</a:t>
            </a:r>
          </a:p>
          <a:p>
            <a:pPr marL="0" indent="0">
              <a:buNone/>
            </a:pPr>
            <a:r>
              <a:rPr lang="en-GB" sz="1900" dirty="0"/>
              <a:t>Many people seek to obtain LIS education for certification as librarians even though employment opportunities for full-time librarians are quite limited. </a:t>
            </a:r>
          </a:p>
          <a:p>
            <a:pPr marL="0" indent="0">
              <a:buNone/>
            </a:pPr>
            <a:r>
              <a:rPr lang="en-GB" sz="1900" dirty="0"/>
              <a:t>Proposals</a:t>
            </a:r>
          </a:p>
          <a:p>
            <a:r>
              <a:rPr lang="en-GB" sz="1900" dirty="0"/>
              <a:t>(1) establish LIS examination for students so that they are able to self-evaluate what they have learned through LIS education and obtain better employment opportunities; </a:t>
            </a:r>
          </a:p>
          <a:p>
            <a:r>
              <a:rPr lang="en-GB" sz="1900" dirty="0"/>
              <a:t>(2) introduce a new standard curriculum for information professional education to emphasize core areas of information organization, information resources and services, information systems and retrieval, management, IT, and a better understanding of user behaviour</a:t>
            </a:r>
          </a:p>
        </p:txBody>
      </p:sp>
      <p:sp>
        <p:nvSpPr>
          <p:cNvPr id="4" name="テキスト ボックス 3">
            <a:extLst>
              <a:ext uri="{FF2B5EF4-FFF2-40B4-BE49-F238E27FC236}">
                <a16:creationId xmlns:a16="http://schemas.microsoft.com/office/drawing/2014/main" id="{DB5742C0-0F3E-4488-9253-1B75FD4835F9}"/>
              </a:ext>
            </a:extLst>
          </p:cNvPr>
          <p:cNvSpPr txBox="1"/>
          <p:nvPr/>
        </p:nvSpPr>
        <p:spPr>
          <a:xfrm>
            <a:off x="300595" y="5557652"/>
            <a:ext cx="8451519" cy="954107"/>
          </a:xfrm>
          <a:prstGeom prst="rect">
            <a:avLst/>
          </a:prstGeom>
          <a:noFill/>
        </p:spPr>
        <p:txBody>
          <a:bodyPr wrap="square" rtlCol="0">
            <a:spAutoFit/>
          </a:bodyPr>
          <a:lstStyle/>
          <a:p>
            <a:r>
              <a:rPr lang="en-GB" sz="1400" dirty="0">
                <a:solidFill>
                  <a:schemeClr val="bg1"/>
                </a:solidFill>
              </a:rPr>
              <a:t>Miwa, M., Ueda, S., </a:t>
            </a:r>
            <a:r>
              <a:rPr lang="en-GB" sz="1400" dirty="0" err="1">
                <a:solidFill>
                  <a:schemeClr val="bg1"/>
                </a:solidFill>
              </a:rPr>
              <a:t>Nemoto</a:t>
            </a:r>
            <a:r>
              <a:rPr lang="en-GB" sz="1400" dirty="0">
                <a:solidFill>
                  <a:schemeClr val="bg1"/>
                </a:solidFill>
              </a:rPr>
              <a:t>, A., Oda, M., Nagata, H., &amp; Horikawa, T. (2006, August). Final results of the LIPER project in Japan. In Proceedings of the World Library and Information Congress: 72nd IFLA General Conference and Council:" Libraries: Dynamic Engines for the Knowledge and Information Society,"(http://www. </a:t>
            </a:r>
            <a:r>
              <a:rPr lang="en-GB" sz="1400" dirty="0" err="1">
                <a:solidFill>
                  <a:schemeClr val="bg1"/>
                </a:solidFill>
              </a:rPr>
              <a:t>ifla</a:t>
            </a:r>
            <a:r>
              <a:rPr lang="en-GB" sz="1400" dirty="0">
                <a:solidFill>
                  <a:schemeClr val="bg1"/>
                </a:solidFill>
              </a:rPr>
              <a:t>. org/IV/ifla72/papers/107-Miwa-en. pdf).</a:t>
            </a:r>
          </a:p>
        </p:txBody>
      </p:sp>
    </p:spTree>
    <p:extLst>
      <p:ext uri="{BB962C8B-B14F-4D97-AF65-F5344CB8AC3E}">
        <p14:creationId xmlns:p14="http://schemas.microsoft.com/office/powerpoint/2010/main" val="3781751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466504-3AEA-407C-A984-8BE848C4681D}"/>
              </a:ext>
            </a:extLst>
          </p:cNvPr>
          <p:cNvSpPr>
            <a:spLocks noGrp="1"/>
          </p:cNvSpPr>
          <p:nvPr>
            <p:ph type="title"/>
          </p:nvPr>
        </p:nvSpPr>
        <p:spPr>
          <a:xfrm>
            <a:off x="300595" y="198914"/>
            <a:ext cx="7797662" cy="596734"/>
          </a:xfrm>
        </p:spPr>
        <p:txBody>
          <a:bodyPr>
            <a:normAutofit fontScale="90000"/>
          </a:bodyPr>
          <a:lstStyle/>
          <a:p>
            <a:r>
              <a:rPr lang="en-GB" dirty="0" err="1"/>
              <a:t>Liper</a:t>
            </a:r>
            <a:r>
              <a:rPr lang="en-GB" dirty="0"/>
              <a:t>: Japan (2003-2006)</a:t>
            </a:r>
          </a:p>
        </p:txBody>
      </p:sp>
      <p:sp>
        <p:nvSpPr>
          <p:cNvPr id="4" name="テキスト ボックス 3">
            <a:extLst>
              <a:ext uri="{FF2B5EF4-FFF2-40B4-BE49-F238E27FC236}">
                <a16:creationId xmlns:a16="http://schemas.microsoft.com/office/drawing/2014/main" id="{DB5742C0-0F3E-4488-9253-1B75FD4835F9}"/>
              </a:ext>
            </a:extLst>
          </p:cNvPr>
          <p:cNvSpPr txBox="1"/>
          <p:nvPr/>
        </p:nvSpPr>
        <p:spPr>
          <a:xfrm>
            <a:off x="300595" y="5557652"/>
            <a:ext cx="8451519" cy="954107"/>
          </a:xfrm>
          <a:prstGeom prst="rect">
            <a:avLst/>
          </a:prstGeom>
          <a:noFill/>
        </p:spPr>
        <p:txBody>
          <a:bodyPr wrap="square" rtlCol="0">
            <a:spAutoFit/>
          </a:bodyPr>
          <a:lstStyle/>
          <a:p>
            <a:r>
              <a:rPr lang="en-GB" sz="1400">
                <a:solidFill>
                  <a:schemeClr val="bg1"/>
                </a:solidFill>
              </a:rPr>
              <a:t>Miwa, M., Ueda, S., Nemoto, A., Oda, M., Nagata, H., &amp; Horikawa, T. (2006, August). Final results of the LIPER project in Japan. In Proceedings of the World Library and Information Congress: 72nd IFLA General Conference and Council:" Libraries: Dynamic Engines for the Knowledge and Information Society,"(http://www. ifla. org/IV/ifla72/papers/107-Miwa-en. pdf).</a:t>
            </a:r>
            <a:endParaRPr lang="en-GB" sz="1400" dirty="0">
              <a:solidFill>
                <a:schemeClr val="bg1"/>
              </a:solidFill>
            </a:endParaRPr>
          </a:p>
        </p:txBody>
      </p:sp>
      <p:sp>
        <p:nvSpPr>
          <p:cNvPr id="8" name="円/楕円 20">
            <a:extLst>
              <a:ext uri="{FF2B5EF4-FFF2-40B4-BE49-F238E27FC236}">
                <a16:creationId xmlns:a16="http://schemas.microsoft.com/office/drawing/2014/main" id="{55F74CCF-AD36-4EF7-93A4-B96FEE4AC908}"/>
              </a:ext>
            </a:extLst>
          </p:cNvPr>
          <p:cNvSpPr/>
          <p:nvPr/>
        </p:nvSpPr>
        <p:spPr>
          <a:xfrm>
            <a:off x="1032306" y="1101913"/>
            <a:ext cx="7079388" cy="4206357"/>
          </a:xfrm>
          <a:prstGeom prst="ellipse">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t>Professio</a:t>
            </a:r>
            <a:endParaRPr kumimoji="1" lang="en-US" altLang="ja-JP" dirty="0"/>
          </a:p>
          <a:p>
            <a:pPr algn="ctr"/>
            <a:endParaRPr lang="en-US" altLang="ja-JP" dirty="0"/>
          </a:p>
        </p:txBody>
      </p:sp>
      <p:sp>
        <p:nvSpPr>
          <p:cNvPr id="9" name="円/楕円 19">
            <a:extLst>
              <a:ext uri="{FF2B5EF4-FFF2-40B4-BE49-F238E27FC236}">
                <a16:creationId xmlns:a16="http://schemas.microsoft.com/office/drawing/2014/main" id="{D986FF3B-AB12-46A0-9AF1-2F4E69C5FFF1}"/>
              </a:ext>
            </a:extLst>
          </p:cNvPr>
          <p:cNvSpPr/>
          <p:nvPr/>
        </p:nvSpPr>
        <p:spPr>
          <a:xfrm>
            <a:off x="2428504" y="1861932"/>
            <a:ext cx="4286992" cy="2696588"/>
          </a:xfrm>
          <a:prstGeom prst="ellipse">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10" name="テキスト ボックス 9">
            <a:extLst>
              <a:ext uri="{FF2B5EF4-FFF2-40B4-BE49-F238E27FC236}">
                <a16:creationId xmlns:a16="http://schemas.microsoft.com/office/drawing/2014/main" id="{B8A4996F-4305-4A6F-98BC-5A90FABCA095}"/>
              </a:ext>
            </a:extLst>
          </p:cNvPr>
          <p:cNvSpPr txBox="1"/>
          <p:nvPr/>
        </p:nvSpPr>
        <p:spPr>
          <a:xfrm>
            <a:off x="3319153" y="2050929"/>
            <a:ext cx="2505694" cy="2308324"/>
          </a:xfrm>
          <a:prstGeom prst="rect">
            <a:avLst/>
          </a:prstGeom>
          <a:solidFill>
            <a:srgbClr val="C00000"/>
          </a:solidFill>
        </p:spPr>
        <p:txBody>
          <a:bodyPr wrap="square" rtlCol="0">
            <a:spAutoFit/>
          </a:bodyPr>
          <a:lstStyle/>
          <a:p>
            <a:r>
              <a:rPr lang="en-GB" dirty="0">
                <a:solidFill>
                  <a:schemeClr val="bg1"/>
                </a:solidFill>
              </a:rPr>
              <a:t>Core Areas</a:t>
            </a:r>
          </a:p>
          <a:p>
            <a:pPr marL="285750" indent="-285750">
              <a:buFont typeface="Arial" panose="020B0604020202020204" pitchFamily="34" charset="0"/>
              <a:buChar char="•"/>
            </a:pPr>
            <a:r>
              <a:rPr lang="en-GB" dirty="0">
                <a:solidFill>
                  <a:schemeClr val="bg1"/>
                </a:solidFill>
              </a:rPr>
              <a:t>Introduction to LIS</a:t>
            </a:r>
          </a:p>
          <a:p>
            <a:pPr marL="285750" indent="-285750">
              <a:buFont typeface="Arial" panose="020B0604020202020204" pitchFamily="34" charset="0"/>
              <a:buChar char="•"/>
            </a:pPr>
            <a:r>
              <a:rPr lang="en-GB" dirty="0">
                <a:solidFill>
                  <a:schemeClr val="bg1"/>
                </a:solidFill>
              </a:rPr>
              <a:t>Information Users</a:t>
            </a:r>
          </a:p>
          <a:p>
            <a:pPr marL="285750" indent="-285750">
              <a:buFont typeface="Arial" panose="020B0604020202020204" pitchFamily="34" charset="0"/>
              <a:buChar char="•"/>
            </a:pPr>
            <a:r>
              <a:rPr lang="en-GB" dirty="0">
                <a:solidFill>
                  <a:schemeClr val="bg1"/>
                </a:solidFill>
              </a:rPr>
              <a:t>Information Media</a:t>
            </a:r>
          </a:p>
          <a:p>
            <a:pPr marL="285750" indent="-285750">
              <a:buFont typeface="Arial" panose="020B0604020202020204" pitchFamily="34" charset="0"/>
              <a:buChar char="•"/>
            </a:pPr>
            <a:r>
              <a:rPr lang="en-GB" dirty="0">
                <a:solidFill>
                  <a:schemeClr val="bg1"/>
                </a:solidFill>
              </a:rPr>
              <a:t>Information Services</a:t>
            </a:r>
          </a:p>
          <a:p>
            <a:pPr marL="285750" indent="-285750">
              <a:buFont typeface="Arial" panose="020B0604020202020204" pitchFamily="34" charset="0"/>
              <a:buChar char="•"/>
            </a:pPr>
            <a:r>
              <a:rPr lang="en-GB" dirty="0">
                <a:solidFill>
                  <a:schemeClr val="bg1"/>
                </a:solidFill>
              </a:rPr>
              <a:t>Information systems</a:t>
            </a:r>
          </a:p>
          <a:p>
            <a:pPr marL="285750" indent="-285750">
              <a:buFont typeface="Arial" panose="020B0604020202020204" pitchFamily="34" charset="0"/>
              <a:buChar char="•"/>
            </a:pPr>
            <a:r>
              <a:rPr lang="en-GB" dirty="0">
                <a:solidFill>
                  <a:schemeClr val="bg1"/>
                </a:solidFill>
              </a:rPr>
              <a:t>Management</a:t>
            </a:r>
          </a:p>
          <a:p>
            <a:pPr marL="285750" indent="-285750">
              <a:buFont typeface="Arial" panose="020B0604020202020204" pitchFamily="34" charset="0"/>
              <a:buChar char="•"/>
            </a:pPr>
            <a:r>
              <a:rPr lang="en-GB" dirty="0">
                <a:solidFill>
                  <a:schemeClr val="bg1"/>
                </a:solidFill>
              </a:rPr>
              <a:t>Digital Resource</a:t>
            </a:r>
          </a:p>
        </p:txBody>
      </p:sp>
      <p:sp>
        <p:nvSpPr>
          <p:cNvPr id="11" name="楕円 10">
            <a:extLst>
              <a:ext uri="{FF2B5EF4-FFF2-40B4-BE49-F238E27FC236}">
                <a16:creationId xmlns:a16="http://schemas.microsoft.com/office/drawing/2014/main" id="{6E666885-FF07-4A9A-9C32-6826A662D75A}"/>
              </a:ext>
            </a:extLst>
          </p:cNvPr>
          <p:cNvSpPr/>
          <p:nvPr/>
        </p:nvSpPr>
        <p:spPr>
          <a:xfrm>
            <a:off x="3093522" y="808833"/>
            <a:ext cx="2956956" cy="736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Professional</a:t>
            </a:r>
          </a:p>
          <a:p>
            <a:pPr algn="ctr"/>
            <a:r>
              <a:rPr lang="en-GB" dirty="0"/>
              <a:t>Academic Librarian</a:t>
            </a:r>
          </a:p>
        </p:txBody>
      </p:sp>
      <p:sp>
        <p:nvSpPr>
          <p:cNvPr id="12" name="楕円 11">
            <a:extLst>
              <a:ext uri="{FF2B5EF4-FFF2-40B4-BE49-F238E27FC236}">
                <a16:creationId xmlns:a16="http://schemas.microsoft.com/office/drawing/2014/main" id="{4CDE8337-4B64-44A1-AD24-B41BA241AB6C}"/>
              </a:ext>
            </a:extLst>
          </p:cNvPr>
          <p:cNvSpPr/>
          <p:nvPr/>
        </p:nvSpPr>
        <p:spPr>
          <a:xfrm>
            <a:off x="6543304" y="1861932"/>
            <a:ext cx="2208810" cy="11033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Professional</a:t>
            </a:r>
          </a:p>
          <a:p>
            <a:pPr algn="ctr"/>
            <a:r>
              <a:rPr lang="en-GB" dirty="0"/>
              <a:t>Public Librarian</a:t>
            </a:r>
          </a:p>
        </p:txBody>
      </p:sp>
      <p:sp>
        <p:nvSpPr>
          <p:cNvPr id="13" name="楕円 12">
            <a:extLst>
              <a:ext uri="{FF2B5EF4-FFF2-40B4-BE49-F238E27FC236}">
                <a16:creationId xmlns:a16="http://schemas.microsoft.com/office/drawing/2014/main" id="{08FD8A72-2B76-4F79-9628-22696574EBD9}"/>
              </a:ext>
            </a:extLst>
          </p:cNvPr>
          <p:cNvSpPr/>
          <p:nvPr/>
        </p:nvSpPr>
        <p:spPr>
          <a:xfrm>
            <a:off x="201881" y="3610099"/>
            <a:ext cx="2648197" cy="14369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Professional</a:t>
            </a:r>
          </a:p>
          <a:p>
            <a:pPr algn="ctr"/>
            <a:r>
              <a:rPr lang="en-GB" dirty="0"/>
              <a:t>School Library and Media Specialist</a:t>
            </a:r>
          </a:p>
        </p:txBody>
      </p:sp>
      <p:sp>
        <p:nvSpPr>
          <p:cNvPr id="14" name="楕円 13">
            <a:extLst>
              <a:ext uri="{FF2B5EF4-FFF2-40B4-BE49-F238E27FC236}">
                <a16:creationId xmlns:a16="http://schemas.microsoft.com/office/drawing/2014/main" id="{FBF5E128-05FC-4D2E-9A23-24C73DFE3288}"/>
              </a:ext>
            </a:extLst>
          </p:cNvPr>
          <p:cNvSpPr/>
          <p:nvPr/>
        </p:nvSpPr>
        <p:spPr>
          <a:xfrm>
            <a:off x="6448301" y="4073236"/>
            <a:ext cx="2303813" cy="11519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Special</a:t>
            </a:r>
            <a:br>
              <a:rPr lang="en-GB" dirty="0"/>
            </a:br>
            <a:r>
              <a:rPr lang="en-GB" dirty="0"/>
              <a:t>Medical</a:t>
            </a:r>
          </a:p>
          <a:p>
            <a:pPr algn="ctr"/>
            <a:r>
              <a:rPr lang="en-GB" dirty="0"/>
              <a:t>Legal</a:t>
            </a:r>
          </a:p>
          <a:p>
            <a:pPr algn="ctr"/>
            <a:r>
              <a:rPr lang="en-GB" dirty="0"/>
              <a:t>Handicapped</a:t>
            </a:r>
          </a:p>
        </p:txBody>
      </p:sp>
    </p:spTree>
    <p:extLst>
      <p:ext uri="{BB962C8B-B14F-4D97-AF65-F5344CB8AC3E}">
        <p14:creationId xmlns:p14="http://schemas.microsoft.com/office/powerpoint/2010/main" val="457648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AC5C0-AC0F-4067-BD5D-A3BAAB010B39}"/>
              </a:ext>
            </a:extLst>
          </p:cNvPr>
          <p:cNvSpPr>
            <a:spLocks noGrp="1"/>
          </p:cNvSpPr>
          <p:nvPr>
            <p:ph type="title"/>
          </p:nvPr>
        </p:nvSpPr>
        <p:spPr/>
        <p:txBody>
          <a:bodyPr/>
          <a:lstStyle/>
          <a:p>
            <a:r>
              <a:rPr lang="en-GB" dirty="0"/>
              <a:t>Outline</a:t>
            </a:r>
          </a:p>
        </p:txBody>
      </p:sp>
      <p:sp>
        <p:nvSpPr>
          <p:cNvPr id="3" name="コンテンツ プレースホルダー 2">
            <a:extLst>
              <a:ext uri="{FF2B5EF4-FFF2-40B4-BE49-F238E27FC236}">
                <a16:creationId xmlns:a16="http://schemas.microsoft.com/office/drawing/2014/main" id="{DFD5BC9E-86C6-43F2-A9B5-6DED03DC10A1}"/>
              </a:ext>
            </a:extLst>
          </p:cNvPr>
          <p:cNvSpPr>
            <a:spLocks noGrp="1"/>
          </p:cNvSpPr>
          <p:nvPr>
            <p:ph sz="quarter" idx="13"/>
          </p:nvPr>
        </p:nvSpPr>
        <p:spPr/>
        <p:txBody>
          <a:bodyPr>
            <a:normAutofit/>
          </a:bodyPr>
          <a:lstStyle/>
          <a:p>
            <a:r>
              <a:rPr lang="en-GB" sz="2400" dirty="0"/>
              <a:t>My Professional Life</a:t>
            </a:r>
          </a:p>
          <a:p>
            <a:r>
              <a:rPr lang="en-GB" sz="2400" dirty="0"/>
              <a:t>Recent trends of Libraries</a:t>
            </a:r>
          </a:p>
          <a:p>
            <a:r>
              <a:rPr lang="en-US" altLang="ja-JP" sz="2400" dirty="0"/>
              <a:t>Research</a:t>
            </a:r>
            <a:r>
              <a:rPr lang="ja-JP" altLang="en-US" sz="2400" dirty="0"/>
              <a:t> </a:t>
            </a:r>
            <a:r>
              <a:rPr lang="en-US" altLang="ja-JP" sz="2400" dirty="0"/>
              <a:t>on</a:t>
            </a:r>
            <a:r>
              <a:rPr lang="en-GB" sz="2400" dirty="0"/>
              <a:t> LIS Education</a:t>
            </a:r>
          </a:p>
          <a:p>
            <a:r>
              <a:rPr lang="en-GB" sz="2400" dirty="0"/>
              <a:t>Future?</a:t>
            </a:r>
          </a:p>
          <a:p>
            <a:endParaRPr lang="en-GB" dirty="0"/>
          </a:p>
        </p:txBody>
      </p:sp>
    </p:spTree>
    <p:extLst>
      <p:ext uri="{BB962C8B-B14F-4D97-AF65-F5344CB8AC3E}">
        <p14:creationId xmlns:p14="http://schemas.microsoft.com/office/powerpoint/2010/main" val="3523751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20A89C-042C-4F4B-A3C9-158FAC636EAB}"/>
              </a:ext>
            </a:extLst>
          </p:cNvPr>
          <p:cNvSpPr>
            <a:spLocks noGrp="1"/>
          </p:cNvSpPr>
          <p:nvPr>
            <p:ph type="title"/>
          </p:nvPr>
        </p:nvSpPr>
        <p:spPr>
          <a:xfrm>
            <a:off x="253094" y="258290"/>
            <a:ext cx="7797662" cy="387968"/>
          </a:xfrm>
        </p:spPr>
        <p:txBody>
          <a:bodyPr>
            <a:normAutofit fontScale="90000"/>
          </a:bodyPr>
          <a:lstStyle/>
          <a:p>
            <a:r>
              <a:rPr lang="en-GB" sz="4000" dirty="0" err="1"/>
              <a:t>GlobaLIS</a:t>
            </a:r>
            <a:r>
              <a:rPr lang="en-GB" sz="4000" dirty="0"/>
              <a:t>: Global (2010-2014)</a:t>
            </a:r>
          </a:p>
        </p:txBody>
      </p:sp>
      <p:sp>
        <p:nvSpPr>
          <p:cNvPr id="3" name="コンテンツ プレースホルダー 2">
            <a:extLst>
              <a:ext uri="{FF2B5EF4-FFF2-40B4-BE49-F238E27FC236}">
                <a16:creationId xmlns:a16="http://schemas.microsoft.com/office/drawing/2014/main" id="{025D8499-F4C5-445E-9C7A-9247C8B79D1A}"/>
              </a:ext>
            </a:extLst>
          </p:cNvPr>
          <p:cNvSpPr>
            <a:spLocks noGrp="1"/>
          </p:cNvSpPr>
          <p:nvPr>
            <p:ph sz="quarter" idx="13"/>
          </p:nvPr>
        </p:nvSpPr>
        <p:spPr>
          <a:xfrm>
            <a:off x="253094" y="807522"/>
            <a:ext cx="8057287" cy="4702629"/>
          </a:xfrm>
        </p:spPr>
        <p:txBody>
          <a:bodyPr>
            <a:normAutofit fontScale="85000" lnSpcReduction="10000"/>
          </a:bodyPr>
          <a:lstStyle/>
          <a:p>
            <a:r>
              <a:rPr lang="en-US" altLang="ja-JP" dirty="0"/>
              <a:t>Developed a database of core courses on master’s-level LIS programs. </a:t>
            </a:r>
          </a:p>
          <a:p>
            <a:r>
              <a:rPr lang="en-US" altLang="ja-JP" dirty="0"/>
              <a:t>Gathered descriptions of 286 courses in 34 programs offered by colleges and/or universities in 18 countries. </a:t>
            </a:r>
          </a:p>
          <a:p>
            <a:r>
              <a:rPr lang="en-US" altLang="ja-JP" dirty="0"/>
              <a:t>Data collection was mainly carried out by 3 </a:t>
            </a:r>
            <a:r>
              <a:rPr lang="en-US" altLang="ja-JP" dirty="0" err="1"/>
              <a:t>GlobaLIS</a:t>
            </a:r>
            <a:r>
              <a:rPr lang="en-US" altLang="ja-JP" dirty="0"/>
              <a:t> project members.</a:t>
            </a:r>
          </a:p>
          <a:p>
            <a:r>
              <a:rPr lang="en-US" altLang="ja-JP" dirty="0"/>
              <a:t>Data were analyzed into “Standard Curriculum for Education of Information Professionals” proposed by the LIPER project.</a:t>
            </a:r>
          </a:p>
          <a:p>
            <a:r>
              <a:rPr lang="en-US" altLang="ja-JP" dirty="0"/>
              <a:t>Course characteristics could be assigned to eight categories. </a:t>
            </a:r>
          </a:p>
          <a:p>
            <a:r>
              <a:rPr lang="en-US" altLang="ja-JP" dirty="0"/>
              <a:t>Specific characteristics of course distribution were identified according to the geographic regions of Asia, Oceania, North America, and Europe.</a:t>
            </a:r>
          </a:p>
          <a:p>
            <a:r>
              <a:rPr lang="en-US" altLang="ja-JP" dirty="0"/>
              <a:t>Findings reflect the distinct cultural and educational contexts of each region. </a:t>
            </a:r>
          </a:p>
          <a:p>
            <a:r>
              <a:rPr lang="en-US" altLang="ja-JP" dirty="0"/>
              <a:t>Results may prove useful as a basis for globalizing the curriculum for LIS programs in Japan.</a:t>
            </a:r>
          </a:p>
        </p:txBody>
      </p:sp>
      <p:sp>
        <p:nvSpPr>
          <p:cNvPr id="4" name="テキスト ボックス 3">
            <a:extLst>
              <a:ext uri="{FF2B5EF4-FFF2-40B4-BE49-F238E27FC236}">
                <a16:creationId xmlns:a16="http://schemas.microsoft.com/office/drawing/2014/main" id="{5FAE9668-3B96-47E8-8B7C-CE39083DF7C8}"/>
              </a:ext>
            </a:extLst>
          </p:cNvPr>
          <p:cNvSpPr txBox="1"/>
          <p:nvPr/>
        </p:nvSpPr>
        <p:spPr>
          <a:xfrm>
            <a:off x="253094" y="5676405"/>
            <a:ext cx="8487145" cy="646331"/>
          </a:xfrm>
          <a:prstGeom prst="rect">
            <a:avLst/>
          </a:prstGeom>
          <a:noFill/>
        </p:spPr>
        <p:txBody>
          <a:bodyPr wrap="square" rtlCol="0">
            <a:spAutoFit/>
          </a:bodyPr>
          <a:lstStyle/>
          <a:p>
            <a:r>
              <a:rPr lang="en-GB">
                <a:solidFill>
                  <a:schemeClr val="bg1"/>
                </a:solidFill>
              </a:rPr>
              <a:t>Miwa, M., Kasai, Y., &amp; Miyahara, S. (2011). GlobaLIS: Efforts in Japanese LIS education for global collaboration. Education for Information, 28(2-4), 125-136.</a:t>
            </a:r>
            <a:endParaRPr lang="en-GB" dirty="0">
              <a:solidFill>
                <a:schemeClr val="bg1"/>
              </a:solidFill>
            </a:endParaRPr>
          </a:p>
        </p:txBody>
      </p:sp>
      <p:sp>
        <p:nvSpPr>
          <p:cNvPr id="5" name="Rectangle 6">
            <a:extLst>
              <a:ext uri="{FF2B5EF4-FFF2-40B4-BE49-F238E27FC236}">
                <a16:creationId xmlns:a16="http://schemas.microsoft.com/office/drawing/2014/main" id="{778F02F2-0CCD-464B-8430-308E54F53167}"/>
              </a:ext>
            </a:extLst>
          </p:cNvPr>
          <p:cNvSpPr>
            <a:spLocks noChangeArrowheads="1"/>
          </p:cNvSpPr>
          <p:nvPr/>
        </p:nvSpPr>
        <p:spPr bwMode="auto">
          <a:xfrm>
            <a:off x="1638795" y="15012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545591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2466" y="100765"/>
            <a:ext cx="7797662" cy="778009"/>
          </a:xfrm>
        </p:spPr>
        <p:txBody>
          <a:bodyPr/>
          <a:lstStyle/>
          <a:p>
            <a:r>
              <a:rPr kumimoji="1" lang="en-GB" altLang="ja-JP" dirty="0"/>
              <a:t>Results: Asia</a:t>
            </a:r>
            <a:endParaRPr kumimoji="1" lang="ja-JP" altLang="en-US" dirty="0"/>
          </a:p>
        </p:txBody>
      </p:sp>
      <p:sp>
        <p:nvSpPr>
          <p:cNvPr id="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2253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7482" r="6456"/>
          <a:stretch/>
        </p:blipFill>
        <p:spPr bwMode="auto">
          <a:xfrm>
            <a:off x="0" y="979538"/>
            <a:ext cx="5969664" cy="465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5969664" y="1252730"/>
            <a:ext cx="2922816" cy="4031873"/>
          </a:xfrm>
          <a:prstGeom prst="rect">
            <a:avLst/>
          </a:prstGeom>
          <a:noFill/>
        </p:spPr>
        <p:txBody>
          <a:bodyPr wrap="square" rtlCol="0">
            <a:spAutoFit/>
          </a:bodyPr>
          <a:lstStyle/>
          <a:p>
            <a:pPr marL="285750" indent="-285750">
              <a:buFont typeface="Arial" pitchFamily="34" charset="0"/>
              <a:buChar char="•"/>
            </a:pPr>
            <a:r>
              <a:rPr lang="en-US" altLang="ja-JP" sz="2000" dirty="0"/>
              <a:t>Large share for </a:t>
            </a:r>
            <a:r>
              <a:rPr lang="en-US" altLang="ja-JP" sz="2000" i="1" dirty="0"/>
              <a:t>Basic of LIS </a:t>
            </a:r>
            <a:r>
              <a:rPr lang="en-US" altLang="ja-JP" sz="2000" dirty="0"/>
              <a:t>(introductory courses)</a:t>
            </a:r>
          </a:p>
          <a:p>
            <a:pPr marL="285750" indent="-285750">
              <a:buFont typeface="Arial" pitchFamily="34" charset="0"/>
              <a:buChar char="•"/>
            </a:pPr>
            <a:r>
              <a:rPr lang="en-US" altLang="ja-JP" sz="2000" dirty="0"/>
              <a:t>Larger share for </a:t>
            </a:r>
            <a:r>
              <a:rPr lang="en-US" altLang="ja-JP" sz="2000" i="1" dirty="0"/>
              <a:t>Information Resource Organization </a:t>
            </a:r>
            <a:r>
              <a:rPr lang="en-US" altLang="ja-JP" sz="2000" dirty="0"/>
              <a:t>(emphasize printed books and journals)</a:t>
            </a:r>
          </a:p>
          <a:p>
            <a:pPr marL="285750" indent="-285750">
              <a:buFont typeface="Arial" pitchFamily="34" charset="0"/>
              <a:buChar char="•"/>
            </a:pPr>
            <a:r>
              <a:rPr lang="en-US" altLang="ja-JP" sz="2000" dirty="0"/>
              <a:t>Larger share for </a:t>
            </a:r>
            <a:r>
              <a:rPr lang="en-US" altLang="ja-JP" sz="2000" i="1" dirty="0"/>
              <a:t>Other</a:t>
            </a:r>
            <a:r>
              <a:rPr lang="en-US" altLang="ja-JP" sz="2000" dirty="0"/>
              <a:t> (require students to write a master’s thesis)</a:t>
            </a:r>
          </a:p>
          <a:p>
            <a:pPr marL="285750" indent="-285750">
              <a:buFont typeface="Arial" pitchFamily="34" charset="0"/>
              <a:buChar char="•"/>
            </a:pPr>
            <a:endParaRPr lang="en-US" altLang="ja-JP" dirty="0"/>
          </a:p>
          <a:p>
            <a:pPr marL="285750" indent="-285750">
              <a:buFont typeface="Arial" pitchFamily="34" charset="0"/>
              <a:buChar char="•"/>
            </a:pPr>
            <a:endParaRPr kumimoji="1" lang="ja-JP" altLang="en-US" dirty="0"/>
          </a:p>
        </p:txBody>
      </p:sp>
      <p:sp>
        <p:nvSpPr>
          <p:cNvPr id="7" name="テキスト ボックス 6">
            <a:extLst>
              <a:ext uri="{FF2B5EF4-FFF2-40B4-BE49-F238E27FC236}">
                <a16:creationId xmlns:a16="http://schemas.microsoft.com/office/drawing/2014/main" id="{A35AE520-22EC-4E38-BD83-E3436CD53E73}"/>
              </a:ext>
            </a:extLst>
          </p:cNvPr>
          <p:cNvSpPr txBox="1"/>
          <p:nvPr/>
        </p:nvSpPr>
        <p:spPr>
          <a:xfrm>
            <a:off x="253094" y="5676405"/>
            <a:ext cx="8487145" cy="646331"/>
          </a:xfrm>
          <a:prstGeom prst="rect">
            <a:avLst/>
          </a:prstGeom>
          <a:noFill/>
        </p:spPr>
        <p:txBody>
          <a:bodyPr wrap="square" rtlCol="0">
            <a:spAutoFit/>
          </a:bodyPr>
          <a:lstStyle/>
          <a:p>
            <a:r>
              <a:rPr lang="en-GB">
                <a:solidFill>
                  <a:schemeClr val="bg1"/>
                </a:solidFill>
              </a:rPr>
              <a:t>Miwa, M., Kasai, Y., &amp; Miyahara, S. (2011). GlobaLIS: Efforts in Japanese LIS education for global collaboration. Education for Information, 28(2-4), 125-136.</a:t>
            </a:r>
            <a:endParaRPr lang="en-GB" dirty="0">
              <a:solidFill>
                <a:schemeClr val="bg1"/>
              </a:solidFill>
            </a:endParaRPr>
          </a:p>
        </p:txBody>
      </p:sp>
    </p:spTree>
    <p:extLst>
      <p:ext uri="{BB962C8B-B14F-4D97-AF65-F5344CB8AC3E}">
        <p14:creationId xmlns:p14="http://schemas.microsoft.com/office/powerpoint/2010/main" val="3053935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3094" y="213634"/>
            <a:ext cx="7797662" cy="513413"/>
          </a:xfrm>
        </p:spPr>
        <p:txBody>
          <a:bodyPr>
            <a:normAutofit fontScale="90000"/>
          </a:bodyPr>
          <a:lstStyle/>
          <a:p>
            <a:r>
              <a:rPr kumimoji="1" lang="en-GB" altLang="ja-JP" dirty="0"/>
              <a:t>Results: Oceania</a:t>
            </a:r>
            <a:endParaRPr kumimoji="1" lang="ja-JP" altLang="en-US" dirty="0"/>
          </a:p>
        </p:txBody>
      </p:sp>
      <p:sp>
        <p:nvSpPr>
          <p:cNvPr id="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922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18005" r="6490"/>
          <a:stretch/>
        </p:blipFill>
        <p:spPr bwMode="auto">
          <a:xfrm>
            <a:off x="0" y="940680"/>
            <a:ext cx="5969664" cy="4662143"/>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969664" y="1252730"/>
            <a:ext cx="2922816" cy="4339650"/>
          </a:xfrm>
          <a:prstGeom prst="rect">
            <a:avLst/>
          </a:prstGeom>
          <a:noFill/>
        </p:spPr>
        <p:txBody>
          <a:bodyPr wrap="square" rtlCol="0">
            <a:spAutoFit/>
          </a:bodyPr>
          <a:lstStyle/>
          <a:p>
            <a:pPr marL="285750" indent="-285750">
              <a:buFont typeface="Arial" pitchFamily="34" charset="0"/>
              <a:buChar char="•"/>
            </a:pPr>
            <a:r>
              <a:rPr lang="en-US" altLang="ja-JP" sz="2000" dirty="0"/>
              <a:t>Largest share for </a:t>
            </a:r>
            <a:r>
              <a:rPr lang="en-US" altLang="ja-JP" sz="2000" i="1" dirty="0"/>
              <a:t>Information Resource Organization </a:t>
            </a:r>
            <a:r>
              <a:rPr lang="en-US" altLang="ja-JP" sz="2000" dirty="0"/>
              <a:t>(emphasize technical service tradition in printed &amp; digital materials)</a:t>
            </a:r>
          </a:p>
          <a:p>
            <a:pPr marL="285750" indent="-285750">
              <a:buFont typeface="Arial" pitchFamily="34" charset="0"/>
              <a:buChar char="•"/>
            </a:pPr>
            <a:r>
              <a:rPr lang="en-US" altLang="ja-JP" sz="2000" dirty="0"/>
              <a:t>Larger share for </a:t>
            </a:r>
            <a:r>
              <a:rPr lang="en-US" altLang="ja-JP" sz="2000" i="1" dirty="0"/>
              <a:t>Information Management</a:t>
            </a:r>
            <a:endParaRPr lang="en-US" altLang="ja-JP" sz="2000" dirty="0"/>
          </a:p>
          <a:p>
            <a:pPr marL="285750" indent="-285750">
              <a:buFont typeface="Arial" pitchFamily="34" charset="0"/>
              <a:buChar char="•"/>
            </a:pPr>
            <a:r>
              <a:rPr lang="en-US" altLang="ja-JP" sz="2000" dirty="0"/>
              <a:t>Large share for </a:t>
            </a:r>
            <a:r>
              <a:rPr lang="en-US" altLang="ja-JP" sz="2000" i="1" dirty="0"/>
              <a:t>Information Services</a:t>
            </a:r>
            <a:endParaRPr lang="en-US" altLang="ja-JP" sz="2000" dirty="0"/>
          </a:p>
          <a:p>
            <a:pPr marL="285750" indent="-285750">
              <a:buFont typeface="Arial" pitchFamily="34" charset="0"/>
              <a:buChar char="•"/>
            </a:pPr>
            <a:endParaRPr lang="en-US" altLang="ja-JP" dirty="0"/>
          </a:p>
          <a:p>
            <a:pPr marL="285750" indent="-285750">
              <a:buFont typeface="Arial" pitchFamily="34" charset="0"/>
              <a:buChar char="•"/>
            </a:pPr>
            <a:endParaRPr kumimoji="1" lang="ja-JP" altLang="en-US" dirty="0"/>
          </a:p>
        </p:txBody>
      </p:sp>
      <p:sp>
        <p:nvSpPr>
          <p:cNvPr id="7" name="テキスト ボックス 6">
            <a:extLst>
              <a:ext uri="{FF2B5EF4-FFF2-40B4-BE49-F238E27FC236}">
                <a16:creationId xmlns:a16="http://schemas.microsoft.com/office/drawing/2014/main" id="{01A8A194-4428-4326-B70A-3BEC52744F5F}"/>
              </a:ext>
            </a:extLst>
          </p:cNvPr>
          <p:cNvSpPr txBox="1"/>
          <p:nvPr/>
        </p:nvSpPr>
        <p:spPr>
          <a:xfrm>
            <a:off x="253094" y="5676405"/>
            <a:ext cx="8487145" cy="646331"/>
          </a:xfrm>
          <a:prstGeom prst="rect">
            <a:avLst/>
          </a:prstGeom>
          <a:noFill/>
        </p:spPr>
        <p:txBody>
          <a:bodyPr wrap="square" rtlCol="0">
            <a:spAutoFit/>
          </a:bodyPr>
          <a:lstStyle/>
          <a:p>
            <a:r>
              <a:rPr lang="en-GB">
                <a:solidFill>
                  <a:schemeClr val="bg1"/>
                </a:solidFill>
              </a:rPr>
              <a:t>Miwa, M., Kasai, Y., &amp; Miyahara, S. (2011). GlobaLIS: Efforts in Japanese LIS education for global collaboration. Education for Information, 28(2-4), 125-136.</a:t>
            </a:r>
            <a:endParaRPr lang="en-GB" dirty="0">
              <a:solidFill>
                <a:schemeClr val="bg1"/>
              </a:solidFill>
            </a:endParaRPr>
          </a:p>
        </p:txBody>
      </p:sp>
    </p:spTree>
    <p:extLst>
      <p:ext uri="{BB962C8B-B14F-4D97-AF65-F5344CB8AC3E}">
        <p14:creationId xmlns:p14="http://schemas.microsoft.com/office/powerpoint/2010/main" val="3655882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1842" y="326871"/>
            <a:ext cx="7797662" cy="582959"/>
          </a:xfrm>
        </p:spPr>
        <p:txBody>
          <a:bodyPr>
            <a:normAutofit fontScale="90000"/>
          </a:bodyPr>
          <a:lstStyle/>
          <a:p>
            <a:r>
              <a:rPr kumimoji="1" lang="en-GB" altLang="ja-JP" dirty="0"/>
              <a:t>Results: North America</a:t>
            </a:r>
            <a:endParaRPr kumimoji="1" lang="ja-JP" altLang="en-US" dirty="0"/>
          </a:p>
        </p:txBody>
      </p:sp>
      <p:sp>
        <p:nvSpPr>
          <p:cNvPr id="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922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337" t="17477"/>
          <a:stretch/>
        </p:blipFill>
        <p:spPr bwMode="auto">
          <a:xfrm>
            <a:off x="0" y="1128154"/>
            <a:ext cx="5969664" cy="4465123"/>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969664" y="1252730"/>
            <a:ext cx="2922816" cy="2492990"/>
          </a:xfrm>
          <a:prstGeom prst="rect">
            <a:avLst/>
          </a:prstGeom>
          <a:noFill/>
        </p:spPr>
        <p:txBody>
          <a:bodyPr wrap="square" rtlCol="0">
            <a:spAutoFit/>
          </a:bodyPr>
          <a:lstStyle/>
          <a:p>
            <a:pPr marL="285750" indent="-285750">
              <a:buFont typeface="Arial" pitchFamily="34" charset="0"/>
              <a:buChar char="•"/>
            </a:pPr>
            <a:r>
              <a:rPr lang="en-US" altLang="ja-JP" sz="2000" dirty="0"/>
              <a:t>Largest share for </a:t>
            </a:r>
            <a:r>
              <a:rPr lang="en-US" altLang="ja-JP" sz="2000" i="1" dirty="0"/>
              <a:t>Basics of LIS </a:t>
            </a:r>
            <a:r>
              <a:rPr lang="en-US" altLang="ja-JP" sz="2000" dirty="0"/>
              <a:t>(research method course)</a:t>
            </a:r>
          </a:p>
          <a:p>
            <a:pPr marL="285750" indent="-285750">
              <a:buFont typeface="Arial" pitchFamily="34" charset="0"/>
              <a:buChar char="•"/>
            </a:pPr>
            <a:r>
              <a:rPr lang="en-US" altLang="ja-JP" sz="2000" dirty="0"/>
              <a:t>No courses for </a:t>
            </a:r>
            <a:r>
              <a:rPr lang="en-US" altLang="ja-JP" sz="2000" i="1" dirty="0"/>
              <a:t>Other </a:t>
            </a:r>
            <a:r>
              <a:rPr lang="en-US" altLang="ja-JP" sz="2000" dirty="0"/>
              <a:t>(standardized; no thesis required)</a:t>
            </a:r>
          </a:p>
          <a:p>
            <a:pPr marL="285750" indent="-285750">
              <a:buFont typeface="Arial" pitchFamily="34" charset="0"/>
              <a:buChar char="•"/>
            </a:pPr>
            <a:endParaRPr lang="en-US" altLang="ja-JP" dirty="0"/>
          </a:p>
          <a:p>
            <a:pPr marL="285750" indent="-285750">
              <a:buFont typeface="Arial" pitchFamily="34" charset="0"/>
              <a:buChar char="•"/>
            </a:pPr>
            <a:endParaRPr kumimoji="1" lang="ja-JP" altLang="en-US" dirty="0"/>
          </a:p>
        </p:txBody>
      </p:sp>
      <p:sp>
        <p:nvSpPr>
          <p:cNvPr id="7" name="テキスト ボックス 6">
            <a:extLst>
              <a:ext uri="{FF2B5EF4-FFF2-40B4-BE49-F238E27FC236}">
                <a16:creationId xmlns:a16="http://schemas.microsoft.com/office/drawing/2014/main" id="{554B8E98-95C6-4BAC-ABC4-804556F491CC}"/>
              </a:ext>
            </a:extLst>
          </p:cNvPr>
          <p:cNvSpPr txBox="1"/>
          <p:nvPr/>
        </p:nvSpPr>
        <p:spPr>
          <a:xfrm>
            <a:off x="253094" y="5676405"/>
            <a:ext cx="8487145" cy="646331"/>
          </a:xfrm>
          <a:prstGeom prst="rect">
            <a:avLst/>
          </a:prstGeom>
          <a:noFill/>
        </p:spPr>
        <p:txBody>
          <a:bodyPr wrap="square" rtlCol="0">
            <a:spAutoFit/>
          </a:bodyPr>
          <a:lstStyle/>
          <a:p>
            <a:r>
              <a:rPr lang="en-GB">
                <a:solidFill>
                  <a:schemeClr val="bg1"/>
                </a:solidFill>
              </a:rPr>
              <a:t>Miwa, M., Kasai, Y., &amp; Miyahara, S. (2011). GlobaLIS: Efforts in Japanese LIS education for global collaboration. Education for Information, 28(2-4), 125-136.</a:t>
            </a:r>
            <a:endParaRPr lang="en-GB" dirty="0">
              <a:solidFill>
                <a:schemeClr val="bg1"/>
              </a:solidFill>
            </a:endParaRPr>
          </a:p>
        </p:txBody>
      </p:sp>
    </p:spTree>
    <p:extLst>
      <p:ext uri="{BB962C8B-B14F-4D97-AF65-F5344CB8AC3E}">
        <p14:creationId xmlns:p14="http://schemas.microsoft.com/office/powerpoint/2010/main" val="2929985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9344" y="246415"/>
            <a:ext cx="7797662" cy="399306"/>
          </a:xfrm>
        </p:spPr>
        <p:txBody>
          <a:bodyPr>
            <a:normAutofit fontScale="90000"/>
          </a:bodyPr>
          <a:lstStyle/>
          <a:p>
            <a:r>
              <a:rPr kumimoji="1" lang="en-GB" altLang="ja-JP" dirty="0"/>
              <a:t>Results: Europe</a:t>
            </a:r>
            <a:endParaRPr kumimoji="1" lang="ja-JP" altLang="en-US" dirty="0"/>
          </a:p>
        </p:txBody>
      </p:sp>
      <p:sp>
        <p:nvSpPr>
          <p:cNvPr id="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9223"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4229" t="17328"/>
          <a:stretch/>
        </p:blipFill>
        <p:spPr bwMode="auto">
          <a:xfrm>
            <a:off x="1" y="1041317"/>
            <a:ext cx="5969664" cy="4551961"/>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969664" y="1252730"/>
            <a:ext cx="2922816" cy="2985433"/>
          </a:xfrm>
          <a:prstGeom prst="rect">
            <a:avLst/>
          </a:prstGeom>
          <a:noFill/>
        </p:spPr>
        <p:txBody>
          <a:bodyPr wrap="square" rtlCol="0">
            <a:spAutoFit/>
          </a:bodyPr>
          <a:lstStyle/>
          <a:p>
            <a:pPr marL="285750" indent="-285750">
              <a:buFont typeface="Arial" pitchFamily="34" charset="0"/>
              <a:buChar char="•"/>
            </a:pPr>
            <a:r>
              <a:rPr lang="en-US" altLang="ja-JP" sz="2000" dirty="0"/>
              <a:t>Large share for Information Users (emphasizing social aspects of information)</a:t>
            </a:r>
          </a:p>
          <a:p>
            <a:pPr marL="285750" indent="-285750">
              <a:buFont typeface="Arial" pitchFamily="34" charset="0"/>
              <a:buChar char="•"/>
            </a:pPr>
            <a:r>
              <a:rPr lang="en-US" altLang="ja-JP" dirty="0"/>
              <a:t>Large share for Information Systems (emphasizing social aspects of information and information user behaviour)</a:t>
            </a:r>
          </a:p>
        </p:txBody>
      </p:sp>
      <p:sp>
        <p:nvSpPr>
          <p:cNvPr id="7" name="テキスト ボックス 6">
            <a:extLst>
              <a:ext uri="{FF2B5EF4-FFF2-40B4-BE49-F238E27FC236}">
                <a16:creationId xmlns:a16="http://schemas.microsoft.com/office/drawing/2014/main" id="{C1FDA368-29F4-4D6A-ADC7-E9ED1261A21A}"/>
              </a:ext>
            </a:extLst>
          </p:cNvPr>
          <p:cNvSpPr txBox="1"/>
          <p:nvPr/>
        </p:nvSpPr>
        <p:spPr>
          <a:xfrm>
            <a:off x="253094" y="5676405"/>
            <a:ext cx="8487145" cy="646331"/>
          </a:xfrm>
          <a:prstGeom prst="rect">
            <a:avLst/>
          </a:prstGeom>
          <a:noFill/>
        </p:spPr>
        <p:txBody>
          <a:bodyPr wrap="square" rtlCol="0">
            <a:spAutoFit/>
          </a:bodyPr>
          <a:lstStyle/>
          <a:p>
            <a:r>
              <a:rPr lang="en-GB">
                <a:solidFill>
                  <a:schemeClr val="bg1"/>
                </a:solidFill>
              </a:rPr>
              <a:t>Miwa, M., Kasai, Y., &amp; Miyahara, S. (2011). GlobaLIS: Efforts in Japanese LIS education for global collaboration. Education for Information, 28(2-4), 125-136.</a:t>
            </a:r>
            <a:endParaRPr lang="en-GB" dirty="0">
              <a:solidFill>
                <a:schemeClr val="bg1"/>
              </a:solidFill>
            </a:endParaRPr>
          </a:p>
        </p:txBody>
      </p:sp>
    </p:spTree>
    <p:extLst>
      <p:ext uri="{BB962C8B-B14F-4D97-AF65-F5344CB8AC3E}">
        <p14:creationId xmlns:p14="http://schemas.microsoft.com/office/powerpoint/2010/main" val="1741256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732DA5-AD3E-49D6-A4C8-99D979D4C8A6}"/>
              </a:ext>
            </a:extLst>
          </p:cNvPr>
          <p:cNvSpPr>
            <a:spLocks noGrp="1"/>
          </p:cNvSpPr>
          <p:nvPr>
            <p:ph type="title"/>
          </p:nvPr>
        </p:nvSpPr>
        <p:spPr>
          <a:xfrm>
            <a:off x="276844" y="587625"/>
            <a:ext cx="7797662" cy="1151965"/>
          </a:xfrm>
        </p:spPr>
        <p:txBody>
          <a:bodyPr/>
          <a:lstStyle/>
          <a:p>
            <a:r>
              <a:rPr lang="en-GB" sz="4000" dirty="0"/>
              <a:t>Trends of MLS programs [2016]</a:t>
            </a:r>
            <a:br>
              <a:rPr lang="en-GB" sz="4000" dirty="0"/>
            </a:br>
            <a:r>
              <a:rPr lang="en-GB" sz="3200" dirty="0"/>
              <a:t>(Library Profession in US, UK, &amp; AU)</a:t>
            </a:r>
          </a:p>
        </p:txBody>
      </p:sp>
      <p:sp>
        <p:nvSpPr>
          <p:cNvPr id="3" name="コンテンツ プレースホルダー 2">
            <a:extLst>
              <a:ext uri="{FF2B5EF4-FFF2-40B4-BE49-F238E27FC236}">
                <a16:creationId xmlns:a16="http://schemas.microsoft.com/office/drawing/2014/main" id="{A8F59D5F-9A21-42D5-BBF8-C2A6F0820961}"/>
              </a:ext>
            </a:extLst>
          </p:cNvPr>
          <p:cNvSpPr>
            <a:spLocks noGrp="1"/>
          </p:cNvSpPr>
          <p:nvPr>
            <p:ph sz="quarter" idx="13"/>
          </p:nvPr>
        </p:nvSpPr>
        <p:spPr>
          <a:xfrm>
            <a:off x="276844" y="1615044"/>
            <a:ext cx="8463395" cy="4005171"/>
          </a:xfrm>
        </p:spPr>
        <p:txBody>
          <a:bodyPr>
            <a:normAutofit fontScale="92500" lnSpcReduction="20000"/>
          </a:bodyPr>
          <a:lstStyle/>
          <a:p>
            <a:pPr marL="0" indent="0">
              <a:buNone/>
            </a:pPr>
            <a:r>
              <a:rPr lang="en-GB" sz="2100" dirty="0"/>
              <a:t>Recent Changes in Curriculum</a:t>
            </a:r>
          </a:p>
          <a:p>
            <a:r>
              <a:rPr lang="en-GB" sz="2100" dirty="0"/>
              <a:t>US</a:t>
            </a:r>
          </a:p>
          <a:p>
            <a:pPr lvl="1"/>
            <a:r>
              <a:rPr lang="en-GB" sz="2100" dirty="0"/>
              <a:t>School of Information Sciences, University of Illinois--Urbana-Champaign</a:t>
            </a:r>
          </a:p>
          <a:p>
            <a:pPr lvl="1"/>
            <a:r>
              <a:rPr lang="en-GB" sz="2100" dirty="0"/>
              <a:t>Library and Information Studies, Graduate School of Library and Information Science, University of North Carolina--Chapel Hill - School of Information and Library Science</a:t>
            </a:r>
          </a:p>
          <a:p>
            <a:r>
              <a:rPr lang="en-GB" sz="2100" dirty="0"/>
              <a:t>UK</a:t>
            </a:r>
          </a:p>
          <a:p>
            <a:pPr lvl="1"/>
            <a:r>
              <a:rPr lang="en-GB" sz="2100" dirty="0"/>
              <a:t>Information School, University of Sheffield</a:t>
            </a:r>
          </a:p>
          <a:p>
            <a:r>
              <a:rPr lang="en-GB" sz="2100" dirty="0"/>
              <a:t>AU</a:t>
            </a:r>
          </a:p>
          <a:p>
            <a:pPr lvl="1"/>
            <a:r>
              <a:rPr lang="en-GB" sz="2100" dirty="0"/>
              <a:t>School of Information Studies, Charles Sturt University</a:t>
            </a:r>
            <a:endParaRPr lang="en-GB" dirty="0"/>
          </a:p>
        </p:txBody>
      </p:sp>
    </p:spTree>
    <p:extLst>
      <p:ext uri="{BB962C8B-B14F-4D97-AF65-F5344CB8AC3E}">
        <p14:creationId xmlns:p14="http://schemas.microsoft.com/office/powerpoint/2010/main" val="2448637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DB8E97-8A32-4248-9F29-B5064E354F75}"/>
              </a:ext>
            </a:extLst>
          </p:cNvPr>
          <p:cNvSpPr>
            <a:spLocks noGrp="1"/>
          </p:cNvSpPr>
          <p:nvPr>
            <p:ph type="title"/>
          </p:nvPr>
        </p:nvSpPr>
        <p:spPr>
          <a:xfrm>
            <a:off x="291990" y="328963"/>
            <a:ext cx="8240752" cy="841916"/>
          </a:xfrm>
        </p:spPr>
        <p:txBody>
          <a:bodyPr/>
          <a:lstStyle/>
          <a:p>
            <a:r>
              <a:rPr lang="en-GB" sz="2400" dirty="0"/>
              <a:t>School of Information Sciences, University of Illinois--Urbana-Champaign</a:t>
            </a:r>
          </a:p>
        </p:txBody>
      </p:sp>
      <p:sp>
        <p:nvSpPr>
          <p:cNvPr id="3" name="コンテンツ プレースホルダー 2">
            <a:extLst>
              <a:ext uri="{FF2B5EF4-FFF2-40B4-BE49-F238E27FC236}">
                <a16:creationId xmlns:a16="http://schemas.microsoft.com/office/drawing/2014/main" id="{7532596C-E6E8-4B99-9EA4-0DC16B59F1A2}"/>
              </a:ext>
            </a:extLst>
          </p:cNvPr>
          <p:cNvSpPr>
            <a:spLocks noGrp="1"/>
          </p:cNvSpPr>
          <p:nvPr>
            <p:ph sz="quarter" idx="13"/>
          </p:nvPr>
        </p:nvSpPr>
        <p:spPr>
          <a:xfrm>
            <a:off x="291990" y="1260088"/>
            <a:ext cx="8240752" cy="4114497"/>
          </a:xfrm>
        </p:spPr>
        <p:txBody>
          <a:bodyPr/>
          <a:lstStyle/>
          <a:p>
            <a:pPr marL="0" indent="0">
              <a:buNone/>
            </a:pPr>
            <a:r>
              <a:rPr lang="en-GB" dirty="0"/>
              <a:t>Degree Programs</a:t>
            </a:r>
          </a:p>
          <a:p>
            <a:r>
              <a:rPr lang="en-GB" dirty="0"/>
              <a:t>Doctor of Philosophy (PhD) </a:t>
            </a:r>
          </a:p>
          <a:p>
            <a:r>
              <a:rPr lang="en-GB" dirty="0"/>
              <a:t>Master of Science in Library and Information Science</a:t>
            </a:r>
          </a:p>
          <a:p>
            <a:r>
              <a:rPr lang="en-GB" dirty="0"/>
              <a:t>MS in Information Management </a:t>
            </a:r>
          </a:p>
          <a:p>
            <a:r>
              <a:rPr lang="en-GB" dirty="0"/>
              <a:t>Master of Science in Bioinformatics </a:t>
            </a:r>
          </a:p>
          <a:p>
            <a:r>
              <a:rPr lang="en-GB" dirty="0"/>
              <a:t>Certificate of Advanced Study (CAS) </a:t>
            </a:r>
          </a:p>
          <a:p>
            <a:r>
              <a:rPr lang="en-GB" dirty="0"/>
              <a:t>Certificate of Advanced Study in Digital Libraries</a:t>
            </a:r>
          </a:p>
          <a:p>
            <a:r>
              <a:rPr lang="en-GB" dirty="0"/>
              <a:t>K-12 Library Information Specialist Licensure </a:t>
            </a:r>
          </a:p>
        </p:txBody>
      </p:sp>
      <p:sp>
        <p:nvSpPr>
          <p:cNvPr id="4" name="矢印: 左 3">
            <a:extLst>
              <a:ext uri="{FF2B5EF4-FFF2-40B4-BE49-F238E27FC236}">
                <a16:creationId xmlns:a16="http://schemas.microsoft.com/office/drawing/2014/main" id="{8FE01E97-F702-43FE-AE5B-AFD1E75B638D}"/>
              </a:ext>
            </a:extLst>
          </p:cNvPr>
          <p:cNvSpPr/>
          <p:nvPr/>
        </p:nvSpPr>
        <p:spPr>
          <a:xfrm flipV="1">
            <a:off x="6586780" y="2417737"/>
            <a:ext cx="743918" cy="3099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034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DB8E97-8A32-4248-9F29-B5064E354F75}"/>
              </a:ext>
            </a:extLst>
          </p:cNvPr>
          <p:cNvSpPr>
            <a:spLocks noGrp="1"/>
          </p:cNvSpPr>
          <p:nvPr>
            <p:ph type="title"/>
          </p:nvPr>
        </p:nvSpPr>
        <p:spPr>
          <a:xfrm>
            <a:off x="291990" y="239752"/>
            <a:ext cx="8240752" cy="1700559"/>
          </a:xfrm>
        </p:spPr>
        <p:txBody>
          <a:bodyPr/>
          <a:lstStyle/>
          <a:p>
            <a:pPr lvl="0">
              <a:lnSpc>
                <a:spcPct val="120000"/>
              </a:lnSpc>
              <a:spcBef>
                <a:spcPts val="1000"/>
              </a:spcBef>
              <a:buClr>
                <a:srgbClr val="B80E0F"/>
              </a:buClr>
              <a:buSzPct val="160000"/>
            </a:pPr>
            <a:r>
              <a:rPr lang="en-GB" sz="2400" dirty="0"/>
              <a:t>School of Information Sciences, University of Illinois--Urbana-Champaign: </a:t>
            </a:r>
            <a:br>
              <a:rPr lang="en-GB" sz="2400" dirty="0"/>
            </a:br>
            <a:r>
              <a:rPr lang="en-GB" sz="2000" dirty="0">
                <a:solidFill>
                  <a:prstClr val="black"/>
                </a:solidFill>
                <a:ea typeface="+mn-ea"/>
                <a:cs typeface="+mn-cs"/>
              </a:rPr>
              <a:t>Master of Science in Library and Information Science</a:t>
            </a:r>
            <a:endParaRPr lang="en-GB" sz="1200" dirty="0"/>
          </a:p>
        </p:txBody>
      </p:sp>
      <p:sp>
        <p:nvSpPr>
          <p:cNvPr id="3" name="コンテンツ プレースホルダー 2">
            <a:extLst>
              <a:ext uri="{FF2B5EF4-FFF2-40B4-BE49-F238E27FC236}">
                <a16:creationId xmlns:a16="http://schemas.microsoft.com/office/drawing/2014/main" id="{7532596C-E6E8-4B99-9EA4-0DC16B59F1A2}"/>
              </a:ext>
            </a:extLst>
          </p:cNvPr>
          <p:cNvSpPr>
            <a:spLocks noGrp="1"/>
          </p:cNvSpPr>
          <p:nvPr>
            <p:ph sz="quarter" idx="13"/>
          </p:nvPr>
        </p:nvSpPr>
        <p:spPr>
          <a:xfrm>
            <a:off x="291990" y="1940311"/>
            <a:ext cx="8528625" cy="3657299"/>
          </a:xfrm>
        </p:spPr>
        <p:txBody>
          <a:bodyPr>
            <a:normAutofit fontScale="92500" lnSpcReduction="20000"/>
          </a:bodyPr>
          <a:lstStyle/>
          <a:p>
            <a:pPr marL="0" indent="0">
              <a:buNone/>
            </a:pPr>
            <a:r>
              <a:rPr lang="en-GB" dirty="0">
                <a:solidFill>
                  <a:srgbClr val="FF0000"/>
                </a:solidFill>
              </a:rPr>
              <a:t>Professional Pathways</a:t>
            </a:r>
          </a:p>
          <a:p>
            <a:r>
              <a:rPr lang="en-GB" dirty="0"/>
              <a:t>Knowledge Management and Competitive Intelligence </a:t>
            </a:r>
            <a:r>
              <a:rPr lang="en-GB" dirty="0">
                <a:solidFill>
                  <a:srgbClr val="FF0000"/>
                </a:solidFill>
              </a:rPr>
              <a:t>Corporate Librarian</a:t>
            </a:r>
          </a:p>
          <a:p>
            <a:r>
              <a:rPr lang="en-GB" dirty="0"/>
              <a:t>Archives and Special Collections </a:t>
            </a:r>
            <a:r>
              <a:rPr lang="en-GB" dirty="0">
                <a:solidFill>
                  <a:srgbClr val="FF0000"/>
                </a:solidFill>
              </a:rPr>
              <a:t>Archivists and Special Collection</a:t>
            </a:r>
          </a:p>
          <a:p>
            <a:r>
              <a:rPr lang="en-GB" dirty="0"/>
              <a:t>Research and Information Services </a:t>
            </a:r>
            <a:r>
              <a:rPr lang="en-GB" dirty="0">
                <a:solidFill>
                  <a:srgbClr val="FF0000"/>
                </a:solidFill>
              </a:rPr>
              <a:t>Information Literacy Educator</a:t>
            </a:r>
          </a:p>
          <a:p>
            <a:r>
              <a:rPr lang="en-GB" dirty="0"/>
              <a:t>Information Organization and Management </a:t>
            </a:r>
            <a:r>
              <a:rPr lang="en-GB" dirty="0">
                <a:solidFill>
                  <a:srgbClr val="FF0000"/>
                </a:solidFill>
              </a:rPr>
              <a:t>Cataloguer, Info. Architects, metadata Analyst</a:t>
            </a:r>
          </a:p>
          <a:p>
            <a:r>
              <a:rPr lang="en-GB" dirty="0"/>
              <a:t>Data and Asset Management </a:t>
            </a:r>
            <a:r>
              <a:rPr lang="en-GB" dirty="0">
                <a:solidFill>
                  <a:srgbClr val="FF0000"/>
                </a:solidFill>
              </a:rPr>
              <a:t>Data Manager &amp; Curator, digital Repository Manager</a:t>
            </a:r>
          </a:p>
          <a:p>
            <a:r>
              <a:rPr lang="en-GB" dirty="0"/>
              <a:t>Youth and K-12 </a:t>
            </a:r>
            <a:r>
              <a:rPr lang="en-GB" dirty="0">
                <a:solidFill>
                  <a:srgbClr val="FF0000"/>
                </a:solidFill>
              </a:rPr>
              <a:t>Children and Young Adults Services in School &amp; Public Lib</a:t>
            </a:r>
          </a:p>
          <a:p>
            <a:pPr marL="0" indent="0">
              <a:buNone/>
            </a:pPr>
            <a:endParaRPr lang="en-GB" dirty="0"/>
          </a:p>
        </p:txBody>
      </p:sp>
      <p:sp>
        <p:nvSpPr>
          <p:cNvPr id="4" name="テキスト ボックス 3">
            <a:extLst>
              <a:ext uri="{FF2B5EF4-FFF2-40B4-BE49-F238E27FC236}">
                <a16:creationId xmlns:a16="http://schemas.microsoft.com/office/drawing/2014/main" id="{65E18FE6-4B8E-48E9-AABA-56207EEE246F}"/>
              </a:ext>
            </a:extLst>
          </p:cNvPr>
          <p:cNvSpPr txBox="1"/>
          <p:nvPr/>
        </p:nvSpPr>
        <p:spPr>
          <a:xfrm>
            <a:off x="211873" y="5742878"/>
            <a:ext cx="8519532" cy="369332"/>
          </a:xfrm>
          <a:prstGeom prst="rect">
            <a:avLst/>
          </a:prstGeom>
          <a:noFill/>
        </p:spPr>
        <p:txBody>
          <a:bodyPr wrap="square" rtlCol="0">
            <a:spAutoFit/>
          </a:bodyPr>
          <a:lstStyle/>
          <a:p>
            <a:r>
              <a:rPr lang="en-GB" dirty="0">
                <a:solidFill>
                  <a:schemeClr val="bg1"/>
                </a:solidFill>
              </a:rPr>
              <a:t>https://ischool.illinois.edu/academics/degrees/mslis/advising/plan-program/tracks</a:t>
            </a:r>
          </a:p>
        </p:txBody>
      </p:sp>
    </p:spTree>
    <p:extLst>
      <p:ext uri="{BB962C8B-B14F-4D97-AF65-F5344CB8AC3E}">
        <p14:creationId xmlns:p14="http://schemas.microsoft.com/office/powerpoint/2010/main" val="874807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B86D3D-CD11-4F12-9226-F8EA44FC117F}"/>
              </a:ext>
            </a:extLst>
          </p:cNvPr>
          <p:cNvSpPr>
            <a:spLocks noGrp="1"/>
          </p:cNvSpPr>
          <p:nvPr>
            <p:ph type="title"/>
          </p:nvPr>
        </p:nvSpPr>
        <p:spPr>
          <a:xfrm>
            <a:off x="267628" y="312235"/>
            <a:ext cx="8274205" cy="1204331"/>
          </a:xfrm>
        </p:spPr>
        <p:txBody>
          <a:bodyPr/>
          <a:lstStyle/>
          <a:p>
            <a:r>
              <a:rPr lang="en-GB" sz="2400" dirty="0"/>
              <a:t>School of Information and Library Science, University of North Carolina at Chapel Hill</a:t>
            </a:r>
          </a:p>
        </p:txBody>
      </p:sp>
      <p:sp>
        <p:nvSpPr>
          <p:cNvPr id="3" name="コンテンツ プレースホルダー 2">
            <a:extLst>
              <a:ext uri="{FF2B5EF4-FFF2-40B4-BE49-F238E27FC236}">
                <a16:creationId xmlns:a16="http://schemas.microsoft.com/office/drawing/2014/main" id="{A774DDF2-AC31-48CF-A5D2-9F467450CF1E}"/>
              </a:ext>
            </a:extLst>
          </p:cNvPr>
          <p:cNvSpPr>
            <a:spLocks noGrp="1"/>
          </p:cNvSpPr>
          <p:nvPr>
            <p:ph sz="quarter" idx="13"/>
          </p:nvPr>
        </p:nvSpPr>
        <p:spPr>
          <a:xfrm>
            <a:off x="514351" y="1516566"/>
            <a:ext cx="7796030" cy="3858019"/>
          </a:xfrm>
        </p:spPr>
        <p:txBody>
          <a:bodyPr>
            <a:normAutofit lnSpcReduction="10000"/>
          </a:bodyPr>
          <a:lstStyle/>
          <a:p>
            <a:pPr marL="0" indent="0">
              <a:buNone/>
            </a:pPr>
            <a:r>
              <a:rPr lang="en-GB" dirty="0"/>
              <a:t>Degree Programs</a:t>
            </a:r>
          </a:p>
          <a:p>
            <a:r>
              <a:rPr lang="en-GB" dirty="0"/>
              <a:t>Bachelor of Science in Information Science (BSIS)</a:t>
            </a:r>
          </a:p>
          <a:p>
            <a:r>
              <a:rPr lang="en-GB" dirty="0"/>
              <a:t>Master of Science in Library Science (MSLS)</a:t>
            </a:r>
          </a:p>
          <a:p>
            <a:r>
              <a:rPr lang="en-GB" dirty="0"/>
              <a:t>Master of Science in Information Science (MSIS)</a:t>
            </a:r>
          </a:p>
          <a:p>
            <a:r>
              <a:rPr lang="en-GB" dirty="0"/>
              <a:t>PSM in Biomedical and Health Informatics</a:t>
            </a:r>
          </a:p>
          <a:p>
            <a:r>
              <a:rPr lang="en-GB" dirty="0"/>
              <a:t>PSM in Digital Curation</a:t>
            </a:r>
          </a:p>
          <a:p>
            <a:r>
              <a:rPr lang="en-GB" dirty="0"/>
              <a:t>Post-Master's Certificate in Data Curation</a:t>
            </a:r>
          </a:p>
          <a:p>
            <a:r>
              <a:rPr lang="en-GB" dirty="0"/>
              <a:t>Ph.D. in Information and Library Science</a:t>
            </a:r>
          </a:p>
          <a:p>
            <a:pPr marL="0" indent="0">
              <a:buNone/>
            </a:pPr>
            <a:endParaRPr lang="en-GB" dirty="0"/>
          </a:p>
        </p:txBody>
      </p:sp>
      <p:sp>
        <p:nvSpPr>
          <p:cNvPr id="4" name="テキスト ボックス 3">
            <a:extLst>
              <a:ext uri="{FF2B5EF4-FFF2-40B4-BE49-F238E27FC236}">
                <a16:creationId xmlns:a16="http://schemas.microsoft.com/office/drawing/2014/main" id="{568E1DB2-B1F8-438F-BE75-3591661B33D2}"/>
              </a:ext>
            </a:extLst>
          </p:cNvPr>
          <p:cNvSpPr txBox="1"/>
          <p:nvPr/>
        </p:nvSpPr>
        <p:spPr>
          <a:xfrm>
            <a:off x="423746" y="5921415"/>
            <a:ext cx="2999678" cy="379142"/>
          </a:xfrm>
          <a:prstGeom prst="rect">
            <a:avLst/>
          </a:prstGeom>
          <a:noFill/>
        </p:spPr>
        <p:txBody>
          <a:bodyPr wrap="square" rtlCol="0">
            <a:spAutoFit/>
          </a:bodyPr>
          <a:lstStyle/>
          <a:p>
            <a:r>
              <a:rPr lang="en-GB" dirty="0">
                <a:solidFill>
                  <a:schemeClr val="bg1"/>
                </a:solidFill>
              </a:rPr>
              <a:t>http://sils.unc.edu/</a:t>
            </a:r>
          </a:p>
        </p:txBody>
      </p:sp>
      <p:sp>
        <p:nvSpPr>
          <p:cNvPr id="5" name="矢印: 左 4">
            <a:extLst>
              <a:ext uri="{FF2B5EF4-FFF2-40B4-BE49-F238E27FC236}">
                <a16:creationId xmlns:a16="http://schemas.microsoft.com/office/drawing/2014/main" id="{46917A80-3AA0-48C9-9BE5-EF8989426425}"/>
              </a:ext>
            </a:extLst>
          </p:cNvPr>
          <p:cNvSpPr/>
          <p:nvPr/>
        </p:nvSpPr>
        <p:spPr>
          <a:xfrm>
            <a:off x="5656218" y="2364377"/>
            <a:ext cx="757645" cy="2650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6470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B86D3D-CD11-4F12-9226-F8EA44FC117F}"/>
              </a:ext>
            </a:extLst>
          </p:cNvPr>
          <p:cNvSpPr>
            <a:spLocks noGrp="1"/>
          </p:cNvSpPr>
          <p:nvPr>
            <p:ph type="title"/>
          </p:nvPr>
        </p:nvSpPr>
        <p:spPr>
          <a:xfrm>
            <a:off x="275263" y="133815"/>
            <a:ext cx="8274205" cy="1204331"/>
          </a:xfrm>
        </p:spPr>
        <p:txBody>
          <a:bodyPr>
            <a:normAutofit/>
          </a:bodyPr>
          <a:lstStyle/>
          <a:p>
            <a:r>
              <a:rPr lang="en-GB" sz="2400" dirty="0"/>
              <a:t>School of Information and Library Science, University of North Carolina at Chapel Hill</a:t>
            </a:r>
            <a:br>
              <a:rPr lang="en-GB" sz="2400" dirty="0"/>
            </a:br>
            <a:r>
              <a:rPr lang="en-GB" sz="2000" dirty="0">
                <a:solidFill>
                  <a:schemeClr val="tx1">
                    <a:lumMod val="50000"/>
                    <a:lumOff val="50000"/>
                  </a:schemeClr>
                </a:solidFill>
              </a:rPr>
              <a:t>Master of Science in Library Science (MSLS)</a:t>
            </a:r>
          </a:p>
        </p:txBody>
      </p:sp>
      <p:sp>
        <p:nvSpPr>
          <p:cNvPr id="3" name="コンテンツ プレースホルダー 2">
            <a:extLst>
              <a:ext uri="{FF2B5EF4-FFF2-40B4-BE49-F238E27FC236}">
                <a16:creationId xmlns:a16="http://schemas.microsoft.com/office/drawing/2014/main" id="{A774DDF2-AC31-48CF-A5D2-9F467450CF1E}"/>
              </a:ext>
            </a:extLst>
          </p:cNvPr>
          <p:cNvSpPr>
            <a:spLocks noGrp="1"/>
          </p:cNvSpPr>
          <p:nvPr>
            <p:ph sz="quarter" idx="13"/>
          </p:nvPr>
        </p:nvSpPr>
        <p:spPr>
          <a:xfrm>
            <a:off x="275262" y="1338146"/>
            <a:ext cx="8274205" cy="4159405"/>
          </a:xfrm>
        </p:spPr>
        <p:txBody>
          <a:bodyPr>
            <a:normAutofit fontScale="77500" lnSpcReduction="20000"/>
          </a:bodyPr>
          <a:lstStyle/>
          <a:p>
            <a:pPr marL="0" indent="0">
              <a:buNone/>
            </a:pPr>
            <a:r>
              <a:rPr lang="en-GB" dirty="0"/>
              <a:t>Pre-requisite: Information Technology Competency Requirement</a:t>
            </a:r>
          </a:p>
          <a:p>
            <a:pPr marL="0" indent="0">
              <a:buNone/>
            </a:pPr>
            <a:r>
              <a:rPr lang="en-GB" dirty="0"/>
              <a:t>Areas of Specialization</a:t>
            </a:r>
          </a:p>
          <a:p>
            <a:r>
              <a:rPr lang="en-GB" dirty="0"/>
              <a:t>Academic Libraries</a:t>
            </a:r>
          </a:p>
          <a:p>
            <a:r>
              <a:rPr lang="en-GB" dirty="0"/>
              <a:t>Adult Services in Public Libraries</a:t>
            </a:r>
          </a:p>
          <a:p>
            <a:r>
              <a:rPr lang="en-GB" dirty="0"/>
              <a:t>Archives and Records Management</a:t>
            </a:r>
          </a:p>
          <a:p>
            <a:r>
              <a:rPr lang="en-GB" dirty="0"/>
              <a:t>Children and Youth Services</a:t>
            </a:r>
          </a:p>
          <a:p>
            <a:r>
              <a:rPr lang="en-GB" dirty="0"/>
              <a:t>Digital Libraries</a:t>
            </a:r>
          </a:p>
          <a:p>
            <a:r>
              <a:rPr lang="en-GB" dirty="0"/>
              <a:t>Organization of Information and Materials</a:t>
            </a:r>
          </a:p>
          <a:p>
            <a:r>
              <a:rPr lang="en-GB" dirty="0"/>
              <a:t>Reference</a:t>
            </a:r>
          </a:p>
          <a:p>
            <a:r>
              <a:rPr lang="en-GB" dirty="0"/>
              <a:t>School Library Media</a:t>
            </a:r>
          </a:p>
          <a:p>
            <a:r>
              <a:rPr lang="en-GB" dirty="0"/>
              <a:t>Special Libraries and Knowledge Management </a:t>
            </a:r>
          </a:p>
        </p:txBody>
      </p:sp>
      <p:sp>
        <p:nvSpPr>
          <p:cNvPr id="4" name="テキスト ボックス 3">
            <a:extLst>
              <a:ext uri="{FF2B5EF4-FFF2-40B4-BE49-F238E27FC236}">
                <a16:creationId xmlns:a16="http://schemas.microsoft.com/office/drawing/2014/main" id="{568E1DB2-B1F8-438F-BE75-3591661B33D2}"/>
              </a:ext>
            </a:extLst>
          </p:cNvPr>
          <p:cNvSpPr txBox="1"/>
          <p:nvPr/>
        </p:nvSpPr>
        <p:spPr>
          <a:xfrm>
            <a:off x="423745" y="5921415"/>
            <a:ext cx="5586761" cy="369332"/>
          </a:xfrm>
          <a:prstGeom prst="rect">
            <a:avLst/>
          </a:prstGeom>
          <a:noFill/>
        </p:spPr>
        <p:txBody>
          <a:bodyPr wrap="square" rtlCol="0">
            <a:spAutoFit/>
          </a:bodyPr>
          <a:lstStyle/>
          <a:p>
            <a:r>
              <a:rPr lang="en-GB" dirty="0">
                <a:solidFill>
                  <a:schemeClr val="bg1"/>
                </a:solidFill>
              </a:rPr>
              <a:t>https://sils.unc.edu/programs/graduate/msls</a:t>
            </a:r>
          </a:p>
        </p:txBody>
      </p:sp>
    </p:spTree>
    <p:extLst>
      <p:ext uri="{BB962C8B-B14F-4D97-AF65-F5344CB8AC3E}">
        <p14:creationId xmlns:p14="http://schemas.microsoft.com/office/powerpoint/2010/main" val="53028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111BAF-9052-482A-A651-4BEC863DDD75}"/>
              </a:ext>
            </a:extLst>
          </p:cNvPr>
          <p:cNvSpPr>
            <a:spLocks noGrp="1"/>
          </p:cNvSpPr>
          <p:nvPr>
            <p:ph type="title"/>
          </p:nvPr>
        </p:nvSpPr>
        <p:spPr>
          <a:xfrm>
            <a:off x="356259" y="685801"/>
            <a:ext cx="7955754" cy="1151965"/>
          </a:xfrm>
        </p:spPr>
        <p:txBody>
          <a:bodyPr/>
          <a:lstStyle/>
          <a:p>
            <a:r>
              <a:rPr lang="en-GB" dirty="0"/>
              <a:t>My Professional Life</a:t>
            </a:r>
          </a:p>
        </p:txBody>
      </p:sp>
      <p:sp>
        <p:nvSpPr>
          <p:cNvPr id="3" name="コンテンツ プレースホルダー 2">
            <a:extLst>
              <a:ext uri="{FF2B5EF4-FFF2-40B4-BE49-F238E27FC236}">
                <a16:creationId xmlns:a16="http://schemas.microsoft.com/office/drawing/2014/main" id="{E380BB21-8C87-4E90-9049-EB9F942717E5}"/>
              </a:ext>
            </a:extLst>
          </p:cNvPr>
          <p:cNvSpPr>
            <a:spLocks noGrp="1"/>
          </p:cNvSpPr>
          <p:nvPr>
            <p:ph sz="quarter" idx="13"/>
          </p:nvPr>
        </p:nvSpPr>
        <p:spPr>
          <a:xfrm>
            <a:off x="356259" y="1837766"/>
            <a:ext cx="8431481" cy="3694354"/>
          </a:xfrm>
        </p:spPr>
        <p:txBody>
          <a:bodyPr>
            <a:normAutofit fontScale="85000" lnSpcReduction="10000"/>
          </a:bodyPr>
          <a:lstStyle/>
          <a:p>
            <a:r>
              <a:rPr lang="en-GB" dirty="0"/>
              <a:t>Editorial (Motivation to become an information professional) </a:t>
            </a:r>
            <a:r>
              <a:rPr lang="en-GB" dirty="0">
                <a:solidFill>
                  <a:schemeClr val="accent1">
                    <a:lumMod val="60000"/>
                    <a:lumOff val="40000"/>
                  </a:schemeClr>
                </a:solidFill>
              </a:rPr>
              <a:t>1974-76</a:t>
            </a:r>
          </a:p>
          <a:p>
            <a:r>
              <a:rPr lang="en-GB" dirty="0"/>
              <a:t>MLS at Pittsburgh (database management; information retrieval) </a:t>
            </a:r>
            <a:r>
              <a:rPr lang="en-GB" dirty="0">
                <a:solidFill>
                  <a:schemeClr val="accent1">
                    <a:lumMod val="60000"/>
                    <a:lumOff val="40000"/>
                  </a:schemeClr>
                </a:solidFill>
              </a:rPr>
              <a:t>1977</a:t>
            </a:r>
            <a:r>
              <a:rPr lang="en-US" altLang="ja-JP" dirty="0">
                <a:solidFill>
                  <a:schemeClr val="accent1">
                    <a:lumMod val="60000"/>
                    <a:lumOff val="40000"/>
                  </a:schemeClr>
                </a:solidFill>
              </a:rPr>
              <a:t>-78</a:t>
            </a:r>
            <a:endParaRPr lang="en-GB" dirty="0">
              <a:solidFill>
                <a:schemeClr val="accent1">
                  <a:lumMod val="60000"/>
                  <a:lumOff val="40000"/>
                </a:schemeClr>
              </a:solidFill>
            </a:endParaRPr>
          </a:p>
          <a:p>
            <a:r>
              <a:rPr lang="en-US" altLang="ja-JP" dirty="0"/>
              <a:t>Doctoral Program</a:t>
            </a:r>
            <a:r>
              <a:rPr lang="ja-JP" altLang="en-US" dirty="0"/>
              <a:t> </a:t>
            </a:r>
            <a:r>
              <a:rPr lang="en-US" altLang="ja-JP" dirty="0"/>
              <a:t>at</a:t>
            </a:r>
            <a:r>
              <a:rPr lang="ja-JP" altLang="en-US" dirty="0"/>
              <a:t> </a:t>
            </a:r>
            <a:r>
              <a:rPr lang="en-US" altLang="ja-JP" dirty="0"/>
              <a:t>Keio</a:t>
            </a:r>
            <a:r>
              <a:rPr lang="ja-JP" altLang="en-US" dirty="0"/>
              <a:t> </a:t>
            </a:r>
            <a:r>
              <a:rPr lang="en-US" altLang="ja-JP" dirty="0"/>
              <a:t>University</a:t>
            </a:r>
            <a:r>
              <a:rPr lang="ja-JP" altLang="en-US" dirty="0"/>
              <a:t> </a:t>
            </a:r>
            <a:r>
              <a:rPr lang="en-US" altLang="ja-JP" dirty="0"/>
              <a:t>(Library</a:t>
            </a:r>
            <a:r>
              <a:rPr lang="ja-JP" altLang="en-US" dirty="0"/>
              <a:t> </a:t>
            </a:r>
            <a:r>
              <a:rPr lang="en-US" altLang="ja-JP" dirty="0"/>
              <a:t>&amp;</a:t>
            </a:r>
            <a:r>
              <a:rPr lang="ja-JP" altLang="en-US" dirty="0"/>
              <a:t> </a:t>
            </a:r>
            <a:r>
              <a:rPr lang="en-US" altLang="ja-JP" dirty="0"/>
              <a:t>Information</a:t>
            </a:r>
            <a:r>
              <a:rPr lang="ja-JP" altLang="en-US" dirty="0"/>
              <a:t> </a:t>
            </a:r>
            <a:r>
              <a:rPr lang="en-US" altLang="ja-JP" dirty="0"/>
              <a:t>Science)</a:t>
            </a:r>
            <a:r>
              <a:rPr lang="en-GB" altLang="ja-JP" dirty="0">
                <a:solidFill>
                  <a:schemeClr val="accent1">
                    <a:lumMod val="60000"/>
                    <a:lumOff val="40000"/>
                  </a:schemeClr>
                </a:solidFill>
              </a:rPr>
              <a:t> 197</a:t>
            </a:r>
            <a:r>
              <a:rPr lang="en-US" altLang="ja-JP" dirty="0">
                <a:solidFill>
                  <a:schemeClr val="accent1">
                    <a:lumMod val="60000"/>
                    <a:lumOff val="40000"/>
                  </a:schemeClr>
                </a:solidFill>
              </a:rPr>
              <a:t>9-83</a:t>
            </a:r>
          </a:p>
          <a:p>
            <a:r>
              <a:rPr lang="en-GB" altLang="ja-JP" dirty="0"/>
              <a:t>Database Manager </a:t>
            </a:r>
            <a:r>
              <a:rPr lang="en-GB" altLang="ja-JP" dirty="0">
                <a:solidFill>
                  <a:schemeClr val="accent1">
                    <a:lumMod val="60000"/>
                    <a:lumOff val="40000"/>
                  </a:schemeClr>
                </a:solidFill>
              </a:rPr>
              <a:t>1981-1983</a:t>
            </a:r>
          </a:p>
          <a:p>
            <a:r>
              <a:rPr lang="en-GB" dirty="0"/>
              <a:t>Information Consultant business </a:t>
            </a:r>
            <a:r>
              <a:rPr lang="en-GB" dirty="0">
                <a:solidFill>
                  <a:schemeClr val="accent1">
                    <a:lumMod val="60000"/>
                    <a:lumOff val="40000"/>
                  </a:schemeClr>
                </a:solidFill>
              </a:rPr>
              <a:t>1983-2016</a:t>
            </a:r>
          </a:p>
          <a:p>
            <a:r>
              <a:rPr lang="en-GB" dirty="0"/>
              <a:t>Ph.D. at Syracuse (Path to researcher life) </a:t>
            </a:r>
            <a:r>
              <a:rPr lang="en-GB" dirty="0">
                <a:solidFill>
                  <a:schemeClr val="accent1">
                    <a:lumMod val="60000"/>
                    <a:lumOff val="40000"/>
                  </a:schemeClr>
                </a:solidFill>
              </a:rPr>
              <a:t>1994-2000</a:t>
            </a:r>
          </a:p>
          <a:p>
            <a:r>
              <a:rPr lang="en-GB" dirty="0"/>
              <a:t>Researcher at the National Institute of Multimedia Education </a:t>
            </a:r>
            <a:r>
              <a:rPr lang="en-GB" dirty="0">
                <a:solidFill>
                  <a:schemeClr val="accent1">
                    <a:lumMod val="60000"/>
                    <a:lumOff val="40000"/>
                  </a:schemeClr>
                </a:solidFill>
              </a:rPr>
              <a:t>2001-2008</a:t>
            </a:r>
          </a:p>
          <a:p>
            <a:r>
              <a:rPr lang="en-GB" dirty="0"/>
              <a:t>Professor of the Graduate University of the Advanced Studies </a:t>
            </a:r>
            <a:r>
              <a:rPr lang="en-GB" dirty="0">
                <a:solidFill>
                  <a:schemeClr val="accent1">
                    <a:lumMod val="60000"/>
                    <a:lumOff val="40000"/>
                  </a:schemeClr>
                </a:solidFill>
              </a:rPr>
              <a:t>2003-2016</a:t>
            </a:r>
          </a:p>
          <a:p>
            <a:r>
              <a:rPr lang="en-GB" dirty="0"/>
              <a:t>Professor of the Open University of Japan </a:t>
            </a:r>
            <a:r>
              <a:rPr lang="en-GB" dirty="0">
                <a:solidFill>
                  <a:schemeClr val="accent1">
                    <a:lumMod val="60000"/>
                    <a:lumOff val="40000"/>
                  </a:schemeClr>
                </a:solidFill>
              </a:rPr>
              <a:t>2009-present</a:t>
            </a:r>
          </a:p>
        </p:txBody>
      </p:sp>
    </p:spTree>
    <p:extLst>
      <p:ext uri="{BB962C8B-B14F-4D97-AF65-F5344CB8AC3E}">
        <p14:creationId xmlns:p14="http://schemas.microsoft.com/office/powerpoint/2010/main" val="102283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807C9B-5371-4EF8-BB68-F96BA60D8188}"/>
              </a:ext>
            </a:extLst>
          </p:cNvPr>
          <p:cNvSpPr>
            <a:spLocks noGrp="1"/>
          </p:cNvSpPr>
          <p:nvPr>
            <p:ph type="title"/>
          </p:nvPr>
        </p:nvSpPr>
        <p:spPr>
          <a:xfrm>
            <a:off x="425141" y="250904"/>
            <a:ext cx="7797662" cy="351262"/>
          </a:xfrm>
        </p:spPr>
        <p:txBody>
          <a:bodyPr>
            <a:normAutofit fontScale="90000"/>
          </a:bodyPr>
          <a:lstStyle/>
          <a:p>
            <a:r>
              <a:rPr lang="en-GB" sz="3200" dirty="0"/>
              <a:t>Academic Libraries</a:t>
            </a:r>
          </a:p>
        </p:txBody>
      </p:sp>
      <p:pic>
        <p:nvPicPr>
          <p:cNvPr id="4" name="図 3">
            <a:extLst>
              <a:ext uri="{FF2B5EF4-FFF2-40B4-BE49-F238E27FC236}">
                <a16:creationId xmlns:a16="http://schemas.microsoft.com/office/drawing/2014/main" id="{E6F43396-D7E0-4F52-BBD6-29BD2FE2E9DF}"/>
              </a:ext>
            </a:extLst>
          </p:cNvPr>
          <p:cNvPicPr>
            <a:picLocks noChangeAspect="1"/>
          </p:cNvPicPr>
          <p:nvPr/>
        </p:nvPicPr>
        <p:blipFill rotWithShape="1">
          <a:blip r:embed="rId3"/>
          <a:srcRect l="24512" t="21273" r="22804" b="12169"/>
          <a:stretch/>
        </p:blipFill>
        <p:spPr>
          <a:xfrm>
            <a:off x="234176" y="602166"/>
            <a:ext cx="8419170" cy="5531005"/>
          </a:xfrm>
          <a:prstGeom prst="rect">
            <a:avLst/>
          </a:prstGeom>
        </p:spPr>
      </p:pic>
    </p:spTree>
    <p:extLst>
      <p:ext uri="{BB962C8B-B14F-4D97-AF65-F5344CB8AC3E}">
        <p14:creationId xmlns:p14="http://schemas.microsoft.com/office/powerpoint/2010/main" val="2385450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1C7EF1-F6A8-4AFD-9ABC-E1F99E21801D}"/>
              </a:ext>
            </a:extLst>
          </p:cNvPr>
          <p:cNvSpPr>
            <a:spLocks noGrp="1"/>
          </p:cNvSpPr>
          <p:nvPr>
            <p:ph type="title"/>
          </p:nvPr>
        </p:nvSpPr>
        <p:spPr>
          <a:xfrm>
            <a:off x="302477" y="295509"/>
            <a:ext cx="7797662" cy="451623"/>
          </a:xfrm>
        </p:spPr>
        <p:txBody>
          <a:bodyPr>
            <a:normAutofit fontScale="90000"/>
          </a:bodyPr>
          <a:lstStyle/>
          <a:p>
            <a:r>
              <a:rPr lang="en-GB" sz="3200" dirty="0"/>
              <a:t>Adult Services in Public Libraries</a:t>
            </a:r>
            <a:endParaRPr lang="en-GB" dirty="0"/>
          </a:p>
        </p:txBody>
      </p:sp>
      <p:pic>
        <p:nvPicPr>
          <p:cNvPr id="4" name="図 3">
            <a:extLst>
              <a:ext uri="{FF2B5EF4-FFF2-40B4-BE49-F238E27FC236}">
                <a16:creationId xmlns:a16="http://schemas.microsoft.com/office/drawing/2014/main" id="{77D5D151-DAE2-4FAF-84A3-C9A58A17BC44}"/>
              </a:ext>
            </a:extLst>
          </p:cNvPr>
          <p:cNvPicPr>
            <a:picLocks noChangeAspect="1"/>
          </p:cNvPicPr>
          <p:nvPr/>
        </p:nvPicPr>
        <p:blipFill rotWithShape="1">
          <a:blip r:embed="rId3"/>
          <a:srcRect l="24025" t="23008" r="26341" b="18022"/>
          <a:stretch/>
        </p:blipFill>
        <p:spPr>
          <a:xfrm>
            <a:off x="302477" y="747132"/>
            <a:ext cx="8350869" cy="5475248"/>
          </a:xfrm>
          <a:prstGeom prst="rect">
            <a:avLst/>
          </a:prstGeom>
        </p:spPr>
      </p:pic>
    </p:spTree>
    <p:extLst>
      <p:ext uri="{BB962C8B-B14F-4D97-AF65-F5344CB8AC3E}">
        <p14:creationId xmlns:p14="http://schemas.microsoft.com/office/powerpoint/2010/main" val="2873464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810021-F27C-4CC0-8C67-34603C3C682E}"/>
              </a:ext>
            </a:extLst>
          </p:cNvPr>
          <p:cNvSpPr>
            <a:spLocks noGrp="1"/>
          </p:cNvSpPr>
          <p:nvPr>
            <p:ph type="title"/>
          </p:nvPr>
        </p:nvSpPr>
        <p:spPr>
          <a:xfrm>
            <a:off x="413990" y="273207"/>
            <a:ext cx="7797662" cy="496228"/>
          </a:xfrm>
        </p:spPr>
        <p:txBody>
          <a:bodyPr>
            <a:normAutofit fontScale="90000"/>
          </a:bodyPr>
          <a:lstStyle/>
          <a:p>
            <a:r>
              <a:rPr lang="en-GB" sz="3200" dirty="0"/>
              <a:t>Archives and Records Management</a:t>
            </a:r>
            <a:endParaRPr lang="en-GB" dirty="0"/>
          </a:p>
        </p:txBody>
      </p:sp>
      <p:pic>
        <p:nvPicPr>
          <p:cNvPr id="4" name="図 3">
            <a:extLst>
              <a:ext uri="{FF2B5EF4-FFF2-40B4-BE49-F238E27FC236}">
                <a16:creationId xmlns:a16="http://schemas.microsoft.com/office/drawing/2014/main" id="{6701CF65-178B-4294-BB95-9BBF30C22CDE}"/>
              </a:ext>
            </a:extLst>
          </p:cNvPr>
          <p:cNvPicPr>
            <a:picLocks noChangeAspect="1"/>
          </p:cNvPicPr>
          <p:nvPr/>
        </p:nvPicPr>
        <p:blipFill rotWithShape="1">
          <a:blip r:embed="rId3"/>
          <a:srcRect l="24634" t="21057" r="22683" b="13252"/>
          <a:stretch/>
        </p:blipFill>
        <p:spPr>
          <a:xfrm>
            <a:off x="278780" y="769435"/>
            <a:ext cx="8575288" cy="5425687"/>
          </a:xfrm>
          <a:prstGeom prst="rect">
            <a:avLst/>
          </a:prstGeom>
        </p:spPr>
      </p:pic>
    </p:spTree>
    <p:extLst>
      <p:ext uri="{BB962C8B-B14F-4D97-AF65-F5344CB8AC3E}">
        <p14:creationId xmlns:p14="http://schemas.microsoft.com/office/powerpoint/2010/main" val="2107815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306B0A-F1F0-4051-A0DC-EC8AA7DFA4E2}"/>
              </a:ext>
            </a:extLst>
          </p:cNvPr>
          <p:cNvSpPr>
            <a:spLocks noGrp="1"/>
          </p:cNvSpPr>
          <p:nvPr>
            <p:ph type="title"/>
          </p:nvPr>
        </p:nvSpPr>
        <p:spPr>
          <a:xfrm>
            <a:off x="313629" y="273206"/>
            <a:ext cx="7797662" cy="418170"/>
          </a:xfrm>
        </p:spPr>
        <p:txBody>
          <a:bodyPr>
            <a:normAutofit fontScale="90000"/>
          </a:bodyPr>
          <a:lstStyle/>
          <a:p>
            <a:r>
              <a:rPr lang="en-GB" sz="3200" dirty="0"/>
              <a:t>Children and Youth Services</a:t>
            </a:r>
          </a:p>
        </p:txBody>
      </p:sp>
      <p:pic>
        <p:nvPicPr>
          <p:cNvPr id="4" name="図 3">
            <a:extLst>
              <a:ext uri="{FF2B5EF4-FFF2-40B4-BE49-F238E27FC236}">
                <a16:creationId xmlns:a16="http://schemas.microsoft.com/office/drawing/2014/main" id="{74DEB653-7B6B-4ED1-B6B7-6B452031C2DC}"/>
              </a:ext>
            </a:extLst>
          </p:cNvPr>
          <p:cNvPicPr>
            <a:picLocks noChangeAspect="1"/>
          </p:cNvPicPr>
          <p:nvPr/>
        </p:nvPicPr>
        <p:blipFill rotWithShape="1">
          <a:blip r:embed="rId3"/>
          <a:srcRect l="24146" t="22792" r="26220" b="27995"/>
          <a:stretch/>
        </p:blipFill>
        <p:spPr>
          <a:xfrm>
            <a:off x="348536" y="785626"/>
            <a:ext cx="8628196" cy="4812286"/>
          </a:xfrm>
          <a:prstGeom prst="rect">
            <a:avLst/>
          </a:prstGeom>
        </p:spPr>
      </p:pic>
    </p:spTree>
    <p:extLst>
      <p:ext uri="{BB962C8B-B14F-4D97-AF65-F5344CB8AC3E}">
        <p14:creationId xmlns:p14="http://schemas.microsoft.com/office/powerpoint/2010/main" val="4167706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FB1BD7-1D96-41B5-93DF-C12B426D5BEC}"/>
              </a:ext>
            </a:extLst>
          </p:cNvPr>
          <p:cNvSpPr>
            <a:spLocks noGrp="1"/>
          </p:cNvSpPr>
          <p:nvPr>
            <p:ph type="title"/>
          </p:nvPr>
        </p:nvSpPr>
        <p:spPr>
          <a:xfrm>
            <a:off x="324780" y="262054"/>
            <a:ext cx="7797662" cy="395867"/>
          </a:xfrm>
        </p:spPr>
        <p:txBody>
          <a:bodyPr>
            <a:normAutofit fontScale="90000"/>
          </a:bodyPr>
          <a:lstStyle/>
          <a:p>
            <a:r>
              <a:rPr lang="en-GB" sz="3200" dirty="0"/>
              <a:t>Digital Libraries</a:t>
            </a:r>
          </a:p>
        </p:txBody>
      </p:sp>
      <p:pic>
        <p:nvPicPr>
          <p:cNvPr id="4" name="図 3">
            <a:extLst>
              <a:ext uri="{FF2B5EF4-FFF2-40B4-BE49-F238E27FC236}">
                <a16:creationId xmlns:a16="http://schemas.microsoft.com/office/drawing/2014/main" id="{90253228-CB88-48CA-AAB8-61826260C36C}"/>
              </a:ext>
            </a:extLst>
          </p:cNvPr>
          <p:cNvPicPr>
            <a:picLocks noChangeAspect="1"/>
          </p:cNvPicPr>
          <p:nvPr/>
        </p:nvPicPr>
        <p:blipFill rotWithShape="1">
          <a:blip r:embed="rId3"/>
          <a:srcRect l="24024" t="23658" r="26463" b="18455"/>
          <a:stretch/>
        </p:blipFill>
        <p:spPr>
          <a:xfrm>
            <a:off x="324780" y="657920"/>
            <a:ext cx="8384322" cy="5513829"/>
          </a:xfrm>
          <a:prstGeom prst="rect">
            <a:avLst/>
          </a:prstGeom>
        </p:spPr>
      </p:pic>
    </p:spTree>
    <p:extLst>
      <p:ext uri="{BB962C8B-B14F-4D97-AF65-F5344CB8AC3E}">
        <p14:creationId xmlns:p14="http://schemas.microsoft.com/office/powerpoint/2010/main" val="203894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A3574D-5FD4-49E5-B59A-F8B3F5392DEE}"/>
              </a:ext>
            </a:extLst>
          </p:cNvPr>
          <p:cNvSpPr>
            <a:spLocks noGrp="1"/>
          </p:cNvSpPr>
          <p:nvPr>
            <p:ph type="title"/>
          </p:nvPr>
        </p:nvSpPr>
        <p:spPr>
          <a:xfrm>
            <a:off x="369385" y="206299"/>
            <a:ext cx="7797662" cy="574287"/>
          </a:xfrm>
        </p:spPr>
        <p:txBody>
          <a:bodyPr/>
          <a:lstStyle/>
          <a:p>
            <a:r>
              <a:rPr lang="en-GB" sz="3200" dirty="0"/>
              <a:t>Organization of Information and Materials</a:t>
            </a:r>
          </a:p>
        </p:txBody>
      </p:sp>
      <p:pic>
        <p:nvPicPr>
          <p:cNvPr id="4" name="図 3">
            <a:extLst>
              <a:ext uri="{FF2B5EF4-FFF2-40B4-BE49-F238E27FC236}">
                <a16:creationId xmlns:a16="http://schemas.microsoft.com/office/drawing/2014/main" id="{05BF8036-9ACF-4BCC-9887-D01904D60E2F}"/>
              </a:ext>
            </a:extLst>
          </p:cNvPr>
          <p:cNvPicPr>
            <a:picLocks noChangeAspect="1"/>
          </p:cNvPicPr>
          <p:nvPr/>
        </p:nvPicPr>
        <p:blipFill rotWithShape="1">
          <a:blip r:embed="rId3"/>
          <a:srcRect l="24268" t="23442" r="26585" b="32547"/>
          <a:stretch/>
        </p:blipFill>
        <p:spPr>
          <a:xfrm>
            <a:off x="369385" y="1103972"/>
            <a:ext cx="8368028" cy="4215160"/>
          </a:xfrm>
          <a:prstGeom prst="rect">
            <a:avLst/>
          </a:prstGeom>
        </p:spPr>
      </p:pic>
    </p:spTree>
    <p:extLst>
      <p:ext uri="{BB962C8B-B14F-4D97-AF65-F5344CB8AC3E}">
        <p14:creationId xmlns:p14="http://schemas.microsoft.com/office/powerpoint/2010/main" val="855184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33BCCC-C7F1-420F-B2F5-54DBECA75C0E}"/>
              </a:ext>
            </a:extLst>
          </p:cNvPr>
          <p:cNvSpPr>
            <a:spLocks noGrp="1"/>
          </p:cNvSpPr>
          <p:nvPr>
            <p:ph type="title"/>
          </p:nvPr>
        </p:nvSpPr>
        <p:spPr>
          <a:xfrm>
            <a:off x="514351" y="239753"/>
            <a:ext cx="7797662" cy="440472"/>
          </a:xfrm>
        </p:spPr>
        <p:txBody>
          <a:bodyPr>
            <a:normAutofit fontScale="90000"/>
          </a:bodyPr>
          <a:lstStyle/>
          <a:p>
            <a:r>
              <a:rPr lang="en-GB" sz="3200" dirty="0"/>
              <a:t>Reference</a:t>
            </a:r>
          </a:p>
        </p:txBody>
      </p:sp>
      <p:pic>
        <p:nvPicPr>
          <p:cNvPr id="5" name="図 4">
            <a:extLst>
              <a:ext uri="{FF2B5EF4-FFF2-40B4-BE49-F238E27FC236}">
                <a16:creationId xmlns:a16="http://schemas.microsoft.com/office/drawing/2014/main" id="{AE8D3515-2D62-4927-9E2D-4CE35D567DDF}"/>
              </a:ext>
            </a:extLst>
          </p:cNvPr>
          <p:cNvPicPr>
            <a:picLocks noChangeAspect="1"/>
          </p:cNvPicPr>
          <p:nvPr/>
        </p:nvPicPr>
        <p:blipFill rotWithShape="1">
          <a:blip r:embed="rId3"/>
          <a:srcRect l="24147" t="23875" r="26463" b="16504"/>
          <a:stretch/>
        </p:blipFill>
        <p:spPr>
          <a:xfrm>
            <a:off x="280175" y="680225"/>
            <a:ext cx="8473532" cy="5753632"/>
          </a:xfrm>
          <a:prstGeom prst="rect">
            <a:avLst/>
          </a:prstGeom>
        </p:spPr>
      </p:pic>
    </p:spTree>
    <p:extLst>
      <p:ext uri="{BB962C8B-B14F-4D97-AF65-F5344CB8AC3E}">
        <p14:creationId xmlns:p14="http://schemas.microsoft.com/office/powerpoint/2010/main" val="929913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2C9196-BB9E-489A-B62E-97C93C363899}"/>
              </a:ext>
            </a:extLst>
          </p:cNvPr>
          <p:cNvSpPr>
            <a:spLocks noGrp="1"/>
          </p:cNvSpPr>
          <p:nvPr>
            <p:ph type="title"/>
          </p:nvPr>
        </p:nvSpPr>
        <p:spPr>
          <a:xfrm>
            <a:off x="391687" y="295510"/>
            <a:ext cx="7797662" cy="418170"/>
          </a:xfrm>
        </p:spPr>
        <p:txBody>
          <a:bodyPr>
            <a:normAutofit fontScale="90000"/>
          </a:bodyPr>
          <a:lstStyle/>
          <a:p>
            <a:r>
              <a:rPr lang="en-GB" sz="3200" dirty="0"/>
              <a:t>School Library Media</a:t>
            </a:r>
          </a:p>
        </p:txBody>
      </p:sp>
      <p:pic>
        <p:nvPicPr>
          <p:cNvPr id="4" name="図 3">
            <a:extLst>
              <a:ext uri="{FF2B5EF4-FFF2-40B4-BE49-F238E27FC236}">
                <a16:creationId xmlns:a16="http://schemas.microsoft.com/office/drawing/2014/main" id="{C7E42006-CDAD-4E5E-B0D5-F8F1519EB8E6}"/>
              </a:ext>
            </a:extLst>
          </p:cNvPr>
          <p:cNvPicPr>
            <a:picLocks noChangeAspect="1"/>
          </p:cNvPicPr>
          <p:nvPr/>
        </p:nvPicPr>
        <p:blipFill rotWithShape="1">
          <a:blip r:embed="rId3"/>
          <a:srcRect l="24146" t="23442" r="26341" b="28645"/>
          <a:stretch/>
        </p:blipFill>
        <p:spPr>
          <a:xfrm>
            <a:off x="331407" y="947856"/>
            <a:ext cx="8481186" cy="4616603"/>
          </a:xfrm>
          <a:prstGeom prst="rect">
            <a:avLst/>
          </a:prstGeom>
        </p:spPr>
      </p:pic>
    </p:spTree>
    <p:extLst>
      <p:ext uri="{BB962C8B-B14F-4D97-AF65-F5344CB8AC3E}">
        <p14:creationId xmlns:p14="http://schemas.microsoft.com/office/powerpoint/2010/main" val="823309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4AB52C-5E8E-48A4-A959-D5C6497B6176}"/>
              </a:ext>
            </a:extLst>
          </p:cNvPr>
          <p:cNvSpPr>
            <a:spLocks noGrp="1"/>
          </p:cNvSpPr>
          <p:nvPr>
            <p:ph type="title"/>
          </p:nvPr>
        </p:nvSpPr>
        <p:spPr>
          <a:xfrm>
            <a:off x="267629" y="172846"/>
            <a:ext cx="8385717" cy="440472"/>
          </a:xfrm>
        </p:spPr>
        <p:txBody>
          <a:bodyPr>
            <a:normAutofit fontScale="90000"/>
          </a:bodyPr>
          <a:lstStyle/>
          <a:p>
            <a:r>
              <a:rPr lang="en-GB" sz="3200" dirty="0"/>
              <a:t>Special Libraries and Knowledge Management </a:t>
            </a:r>
          </a:p>
        </p:txBody>
      </p:sp>
      <p:pic>
        <p:nvPicPr>
          <p:cNvPr id="4" name="図 3">
            <a:extLst>
              <a:ext uri="{FF2B5EF4-FFF2-40B4-BE49-F238E27FC236}">
                <a16:creationId xmlns:a16="http://schemas.microsoft.com/office/drawing/2014/main" id="{3DD5995D-6901-4203-8E21-876239D4C5F4}"/>
              </a:ext>
            </a:extLst>
          </p:cNvPr>
          <p:cNvPicPr>
            <a:picLocks noChangeAspect="1"/>
          </p:cNvPicPr>
          <p:nvPr/>
        </p:nvPicPr>
        <p:blipFill rotWithShape="1">
          <a:blip r:embed="rId3"/>
          <a:srcRect l="23903" t="23225" r="26342" b="14987"/>
          <a:stretch/>
        </p:blipFill>
        <p:spPr>
          <a:xfrm>
            <a:off x="379141" y="613318"/>
            <a:ext cx="8385717" cy="5857670"/>
          </a:xfrm>
          <a:prstGeom prst="rect">
            <a:avLst/>
          </a:prstGeom>
        </p:spPr>
      </p:pic>
    </p:spTree>
    <p:extLst>
      <p:ext uri="{BB962C8B-B14F-4D97-AF65-F5344CB8AC3E}">
        <p14:creationId xmlns:p14="http://schemas.microsoft.com/office/powerpoint/2010/main" val="2806438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AF7ADC-5642-4843-9156-36E644DA83CF}"/>
              </a:ext>
            </a:extLst>
          </p:cNvPr>
          <p:cNvSpPr>
            <a:spLocks noGrp="1"/>
          </p:cNvSpPr>
          <p:nvPr>
            <p:ph type="title"/>
          </p:nvPr>
        </p:nvSpPr>
        <p:spPr>
          <a:xfrm>
            <a:off x="383260" y="239267"/>
            <a:ext cx="8229600" cy="607740"/>
          </a:xfrm>
        </p:spPr>
        <p:txBody>
          <a:bodyPr>
            <a:normAutofit fontScale="90000"/>
          </a:bodyPr>
          <a:lstStyle/>
          <a:p>
            <a:r>
              <a:rPr lang="en-GB" sz="3200" dirty="0"/>
              <a:t>Information School, University of Sheffield</a:t>
            </a:r>
            <a:br>
              <a:rPr lang="en-GB" sz="3200" dirty="0"/>
            </a:br>
            <a:r>
              <a:rPr lang="en-GB" sz="2800" dirty="0">
                <a:solidFill>
                  <a:schemeClr val="accent1">
                    <a:lumMod val="75000"/>
                  </a:schemeClr>
                </a:solidFill>
              </a:rPr>
              <a:t>Model of Blended Information Professionals</a:t>
            </a:r>
          </a:p>
        </p:txBody>
      </p:sp>
      <p:grpSp>
        <p:nvGrpSpPr>
          <p:cNvPr id="14" name="グループ化 13">
            <a:extLst>
              <a:ext uri="{FF2B5EF4-FFF2-40B4-BE49-F238E27FC236}">
                <a16:creationId xmlns:a16="http://schemas.microsoft.com/office/drawing/2014/main" id="{E0B085F4-920E-4170-9744-18A38CDC988F}"/>
              </a:ext>
            </a:extLst>
          </p:cNvPr>
          <p:cNvGrpSpPr/>
          <p:nvPr/>
        </p:nvGrpSpPr>
        <p:grpSpPr>
          <a:xfrm>
            <a:off x="383260" y="1187605"/>
            <a:ext cx="5029933" cy="4343400"/>
            <a:chOff x="383260" y="1187605"/>
            <a:chExt cx="5029933" cy="4343400"/>
          </a:xfrm>
        </p:grpSpPr>
        <p:sp>
          <p:nvSpPr>
            <p:cNvPr id="7" name="楕円 6">
              <a:extLst>
                <a:ext uri="{FF2B5EF4-FFF2-40B4-BE49-F238E27FC236}">
                  <a16:creationId xmlns:a16="http://schemas.microsoft.com/office/drawing/2014/main" id="{B758ACF0-EBC5-4905-B55F-7B2241CAE195}"/>
                </a:ext>
              </a:extLst>
            </p:cNvPr>
            <p:cNvSpPr/>
            <p:nvPr/>
          </p:nvSpPr>
          <p:spPr>
            <a:xfrm>
              <a:off x="383260" y="1187605"/>
              <a:ext cx="2946550" cy="27939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200"/>
                </a:lnSpc>
                <a:spcAft>
                  <a:spcPts val="0"/>
                </a:spcAft>
              </a:pPr>
              <a:r>
                <a:rPr lang="en-GB" sz="3200" b="1" kern="100" dirty="0">
                  <a:solidFill>
                    <a:srgbClr val="000000"/>
                  </a:solidFill>
                  <a:ea typeface="ＭＳ 明朝" panose="02020609040205080304" pitchFamily="17" charset="-128"/>
                  <a:cs typeface="Arial" panose="020B0604020202020204" pitchFamily="34" charset="0"/>
                </a:rPr>
                <a:t>IT &amp; Media</a:t>
              </a:r>
              <a:endParaRPr lang="en-GB" sz="3200" kern="100" dirty="0">
                <a:effectLst/>
                <a:ea typeface="ＭＳ 明朝" panose="02020609040205080304" pitchFamily="17" charset="-128"/>
                <a:cs typeface="Arial" panose="020B0604020202020204" pitchFamily="34" charset="0"/>
              </a:endParaRPr>
            </a:p>
            <a:p>
              <a:pPr algn="l">
                <a:lnSpc>
                  <a:spcPts val="1200"/>
                </a:lnSpc>
                <a:spcAft>
                  <a:spcPts val="0"/>
                </a:spcAft>
              </a:pPr>
              <a:endParaRPr lang="en-GB" altLang="ja-JP" sz="1400" b="1" kern="100" dirty="0">
                <a:solidFill>
                  <a:srgbClr val="000000"/>
                </a:solidFill>
                <a:effectLst/>
                <a:ea typeface="ＭＳ 明朝" panose="02020609040205080304" pitchFamily="17" charset="-128"/>
                <a:cs typeface="Arial" panose="020B0604020202020204" pitchFamily="34" charset="0"/>
              </a:endParaRPr>
            </a:p>
            <a:p>
              <a:pPr algn="l">
                <a:lnSpc>
                  <a:spcPts val="1200"/>
                </a:lnSpc>
                <a:spcAft>
                  <a:spcPts val="0"/>
                </a:spcAft>
              </a:pPr>
              <a:r>
                <a:rPr lang="en-GB" altLang="ja-JP" sz="1400" b="1" kern="100" dirty="0">
                  <a:solidFill>
                    <a:srgbClr val="000000"/>
                  </a:solidFill>
                  <a:effectLst/>
                  <a:ea typeface="ＭＳ 明朝" panose="02020609040205080304" pitchFamily="17" charset="-128"/>
                  <a:cs typeface="Arial" panose="020B0604020202020204" pitchFamily="34" charset="0"/>
                </a:rPr>
                <a:t>Conduit Specialist)</a:t>
              </a:r>
              <a:r>
                <a:rPr lang="en-US" sz="1050" kern="100" dirty="0">
                  <a:solidFill>
                    <a:srgbClr val="000000"/>
                  </a:solidFill>
                  <a:effectLst/>
                  <a:ea typeface="ＭＳ 明朝" panose="02020609040205080304" pitchFamily="17" charset="-128"/>
                  <a:cs typeface="Arial" panose="020B0604020202020204" pitchFamily="34" charset="0"/>
                </a:rPr>
                <a:t> </a:t>
              </a:r>
              <a:endParaRPr lang="en-GB" sz="1050" kern="100" dirty="0">
                <a:effectLst/>
                <a:ea typeface="ＭＳ 明朝" panose="02020609040205080304" pitchFamily="17" charset="-128"/>
                <a:cs typeface="Arial" panose="020B0604020202020204" pitchFamily="34" charset="0"/>
              </a:endParaRPr>
            </a:p>
          </p:txBody>
        </p:sp>
        <p:sp>
          <p:nvSpPr>
            <p:cNvPr id="8" name="楕円 7">
              <a:extLst>
                <a:ext uri="{FF2B5EF4-FFF2-40B4-BE49-F238E27FC236}">
                  <a16:creationId xmlns:a16="http://schemas.microsoft.com/office/drawing/2014/main" id="{D7631B9A-0F44-4B36-8020-0CDD072668A6}"/>
                </a:ext>
              </a:extLst>
            </p:cNvPr>
            <p:cNvSpPr/>
            <p:nvPr/>
          </p:nvSpPr>
          <p:spPr>
            <a:xfrm>
              <a:off x="1412621" y="2737076"/>
              <a:ext cx="2946550" cy="2793929"/>
            </a:xfrm>
            <a:prstGeom prst="ellipse">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latin typeface="Century" panose="02040604050505020304" pitchFamily="18" charset="0"/>
                  <a:ea typeface="ＭＳ 明朝" panose="02020609040205080304" pitchFamily="17" charset="-128"/>
                  <a:cs typeface="Arial" panose="020B0604020202020204" pitchFamily="34" charset="0"/>
                </a:rPr>
                <a:t> </a:t>
              </a:r>
              <a:endParaRPr lang="en-GB" sz="1050" kern="100" dirty="0">
                <a:effectLst/>
                <a:latin typeface="Century" panose="02040604050505020304" pitchFamily="18" charset="0"/>
                <a:ea typeface="ＭＳ 明朝" panose="02020609040205080304" pitchFamily="17" charset="-128"/>
                <a:cs typeface="Arial" panose="020B0604020202020204" pitchFamily="34" charset="0"/>
              </a:endParaRPr>
            </a:p>
            <a:p>
              <a:pPr algn="ctr">
                <a:spcAft>
                  <a:spcPts val="0"/>
                </a:spcAft>
              </a:pPr>
              <a:r>
                <a:rPr lang="en-US" sz="1050" kern="100" dirty="0">
                  <a:effectLst/>
                  <a:latin typeface="Century" panose="02040604050505020304" pitchFamily="18" charset="0"/>
                  <a:ea typeface="ＭＳ 明朝" panose="02020609040205080304" pitchFamily="17" charset="-128"/>
                  <a:cs typeface="Arial" panose="020B0604020202020204" pitchFamily="34" charset="0"/>
                </a:rPr>
                <a:t> </a:t>
              </a:r>
              <a:endParaRPr lang="en-GB" sz="1050" kern="100" dirty="0">
                <a:effectLst/>
                <a:latin typeface="Century" panose="02040604050505020304" pitchFamily="18" charset="0"/>
                <a:ea typeface="ＭＳ 明朝" panose="02020609040205080304" pitchFamily="17" charset="-128"/>
                <a:cs typeface="Arial" panose="020B0604020202020204" pitchFamily="34" charset="0"/>
              </a:endParaRPr>
            </a:p>
            <a:p>
              <a:pPr algn="ctr">
                <a:lnSpc>
                  <a:spcPts val="1200"/>
                </a:lnSpc>
                <a:spcAft>
                  <a:spcPts val="0"/>
                </a:spcAft>
              </a:pPr>
              <a:r>
                <a:rPr lang="en-US" sz="3200" b="1" kern="100" dirty="0">
                  <a:effectLst/>
                  <a:ea typeface="ＭＳ 明朝" panose="02020609040205080304" pitchFamily="17" charset="-128"/>
                  <a:cs typeface="Arial" panose="020B0604020202020204" pitchFamily="34" charset="0"/>
                </a:rPr>
                <a:t> </a:t>
              </a:r>
              <a:endParaRPr lang="en-GB" sz="3200" kern="100" dirty="0">
                <a:effectLst/>
                <a:ea typeface="ＭＳ 明朝" panose="02020609040205080304" pitchFamily="17" charset="-128"/>
                <a:cs typeface="Arial" panose="020B0604020202020204" pitchFamily="34" charset="0"/>
              </a:endParaRPr>
            </a:p>
            <a:p>
              <a:pPr algn="ctr">
                <a:lnSpc>
                  <a:spcPts val="1200"/>
                </a:lnSpc>
                <a:spcAft>
                  <a:spcPts val="0"/>
                </a:spcAft>
              </a:pPr>
              <a:r>
                <a:rPr lang="en-GB" sz="3200" b="1" kern="100" dirty="0">
                  <a:ea typeface="ＭＳ 明朝" panose="02020609040205080304" pitchFamily="17" charset="-128"/>
                  <a:cs typeface="Arial" panose="020B0604020202020204" pitchFamily="34" charset="0"/>
                </a:rPr>
                <a:t>Subject</a:t>
              </a:r>
              <a:endParaRPr lang="en-GB" sz="3200" kern="100" dirty="0">
                <a:effectLst/>
                <a:ea typeface="ＭＳ 明朝" panose="02020609040205080304" pitchFamily="17" charset="-128"/>
                <a:cs typeface="Arial" panose="020B0604020202020204" pitchFamily="34" charset="0"/>
              </a:endParaRPr>
            </a:p>
            <a:p>
              <a:pPr algn="ctr">
                <a:lnSpc>
                  <a:spcPts val="1200"/>
                </a:lnSpc>
                <a:spcAft>
                  <a:spcPts val="0"/>
                </a:spcAft>
              </a:pPr>
              <a:endParaRPr lang="en-GB" altLang="ja-JP" sz="1600" b="1" kern="100" dirty="0">
                <a:effectLst/>
                <a:ea typeface="ＭＳ 明朝" panose="02020609040205080304" pitchFamily="17" charset="-128"/>
                <a:cs typeface="Arial" panose="020B0604020202020204" pitchFamily="34" charset="0"/>
              </a:endParaRPr>
            </a:p>
            <a:p>
              <a:pPr algn="ctr">
                <a:lnSpc>
                  <a:spcPts val="1200"/>
                </a:lnSpc>
                <a:spcAft>
                  <a:spcPts val="0"/>
                </a:spcAft>
              </a:pPr>
              <a:r>
                <a:rPr lang="en-GB" altLang="ja-JP" sz="1600" b="1" kern="100" dirty="0">
                  <a:effectLst/>
                  <a:ea typeface="ＭＳ 明朝" panose="02020609040205080304" pitchFamily="17" charset="-128"/>
                  <a:cs typeface="Arial" panose="020B0604020202020204" pitchFamily="34" charset="0"/>
                </a:rPr>
                <a:t>(Context Specialist)</a:t>
              </a:r>
              <a:endParaRPr lang="en-GB" sz="1600" kern="100" dirty="0">
                <a:effectLst/>
                <a:ea typeface="ＭＳ 明朝" panose="02020609040205080304" pitchFamily="17" charset="-128"/>
                <a:cs typeface="Arial" panose="020B0604020202020204" pitchFamily="34" charset="0"/>
              </a:endParaRPr>
            </a:p>
          </p:txBody>
        </p:sp>
        <p:sp>
          <p:nvSpPr>
            <p:cNvPr id="9" name="楕円 8">
              <a:extLst>
                <a:ext uri="{FF2B5EF4-FFF2-40B4-BE49-F238E27FC236}">
                  <a16:creationId xmlns:a16="http://schemas.microsoft.com/office/drawing/2014/main" id="{B7E0758C-34F9-4EF6-8FE4-CAE17826E445}"/>
                </a:ext>
              </a:extLst>
            </p:cNvPr>
            <p:cNvSpPr/>
            <p:nvPr/>
          </p:nvSpPr>
          <p:spPr>
            <a:xfrm>
              <a:off x="2467716" y="1188623"/>
              <a:ext cx="2945477" cy="2792911"/>
            </a:xfrm>
            <a:prstGeom prst="ellipse">
              <a:avLst/>
            </a:prstGeom>
            <a:no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ts val="1200"/>
                </a:lnSpc>
                <a:spcAft>
                  <a:spcPts val="0"/>
                </a:spcAft>
              </a:pPr>
              <a:r>
                <a:rPr lang="en-GB" sz="3200" b="1" kern="100" dirty="0">
                  <a:ea typeface="ＭＳ 明朝" panose="02020609040205080304" pitchFamily="17" charset="-128"/>
                  <a:cs typeface="Arial" panose="020B0604020202020204" pitchFamily="34" charset="0"/>
                </a:rPr>
                <a:t>LIS</a:t>
              </a:r>
            </a:p>
            <a:p>
              <a:pPr algn="r">
                <a:lnSpc>
                  <a:spcPts val="1200"/>
                </a:lnSpc>
                <a:spcAft>
                  <a:spcPts val="0"/>
                </a:spcAft>
              </a:pPr>
              <a:endParaRPr lang="en-GB" sz="1600" b="1" kern="100" dirty="0">
                <a:effectLst/>
                <a:ea typeface="ＭＳ 明朝" panose="02020609040205080304" pitchFamily="17" charset="-128"/>
                <a:cs typeface="Arial" panose="020B0604020202020204" pitchFamily="34" charset="0"/>
              </a:endParaRPr>
            </a:p>
            <a:p>
              <a:pPr algn="r">
                <a:lnSpc>
                  <a:spcPts val="1200"/>
                </a:lnSpc>
                <a:spcAft>
                  <a:spcPts val="0"/>
                </a:spcAft>
              </a:pPr>
              <a:r>
                <a:rPr lang="en-GB" sz="1600" b="1" kern="100" dirty="0">
                  <a:effectLst/>
                  <a:ea typeface="ＭＳ 明朝" panose="02020609040205080304" pitchFamily="17" charset="-128"/>
                  <a:cs typeface="Arial" panose="020B0604020202020204" pitchFamily="34" charset="0"/>
                </a:rPr>
                <a:t>(content Specialist)</a:t>
              </a:r>
              <a:r>
                <a:rPr lang="en-GB" sz="1600" b="1" kern="100" dirty="0">
                  <a:ea typeface="ＭＳ 明朝" panose="02020609040205080304" pitchFamily="17" charset="-128"/>
                  <a:cs typeface="Arial" panose="020B0604020202020204" pitchFamily="34" charset="0"/>
                </a:rPr>
                <a:t>   </a:t>
              </a:r>
              <a:r>
                <a:rPr lang="en-GB" sz="1600" b="1" kern="100" dirty="0">
                  <a:effectLst/>
                  <a:ea typeface="ＭＳ 明朝" panose="02020609040205080304" pitchFamily="17" charset="-128"/>
                  <a:cs typeface="Arial" panose="020B0604020202020204" pitchFamily="34" charset="0"/>
                </a:rPr>
                <a:t> </a:t>
              </a:r>
              <a:endParaRPr lang="en-GB" sz="1050" kern="100" dirty="0">
                <a:effectLst/>
                <a:latin typeface="Century" panose="02040604050505020304" pitchFamily="18" charset="0"/>
                <a:ea typeface="ＭＳ 明朝" panose="02020609040205080304" pitchFamily="17" charset="-128"/>
                <a:cs typeface="Arial" panose="020B0604020202020204" pitchFamily="34" charset="0"/>
              </a:endParaRPr>
            </a:p>
            <a:p>
              <a:pPr algn="r">
                <a:spcAft>
                  <a:spcPts val="0"/>
                </a:spcAft>
              </a:pPr>
              <a:r>
                <a:rPr lang="en-US" sz="900" kern="100" dirty="0">
                  <a:effectLst/>
                  <a:latin typeface="Century" panose="02040604050505020304" pitchFamily="18" charset="0"/>
                  <a:ea typeface="ＭＳ 明朝" panose="02020609040205080304" pitchFamily="17" charset="-128"/>
                  <a:cs typeface="Arial" panose="020B0604020202020204" pitchFamily="34" charset="0"/>
                </a:rPr>
                <a:t> </a:t>
              </a:r>
              <a:endParaRPr lang="en-GB" sz="1050" kern="100" dirty="0">
                <a:effectLst/>
                <a:latin typeface="Century" panose="02040604050505020304" pitchFamily="18" charset="0"/>
                <a:ea typeface="ＭＳ 明朝" panose="02020609040205080304" pitchFamily="17" charset="-128"/>
                <a:cs typeface="Arial" panose="020B0604020202020204" pitchFamily="34" charset="0"/>
              </a:endParaRPr>
            </a:p>
          </p:txBody>
        </p:sp>
        <p:sp>
          <p:nvSpPr>
            <p:cNvPr id="10" name="テキスト ボックス 4">
              <a:extLst>
                <a:ext uri="{FF2B5EF4-FFF2-40B4-BE49-F238E27FC236}">
                  <a16:creationId xmlns:a16="http://schemas.microsoft.com/office/drawing/2014/main" id="{8A8140FD-99CA-477F-B172-A4E1D45FB3BF}"/>
                </a:ext>
              </a:extLst>
            </p:cNvPr>
            <p:cNvSpPr txBox="1"/>
            <p:nvPr/>
          </p:nvSpPr>
          <p:spPr>
            <a:xfrm>
              <a:off x="2712191" y="2066046"/>
              <a:ext cx="514681" cy="56122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3200" kern="100" dirty="0">
                  <a:effectLst/>
                  <a:ea typeface="ＭＳ 明朝" panose="02020609040205080304" pitchFamily="17" charset="-128"/>
                  <a:cs typeface="Arial" panose="020B0604020202020204" pitchFamily="34" charset="0"/>
                </a:rPr>
                <a:t>1</a:t>
              </a:r>
              <a:endParaRPr lang="en-GB" sz="3200" kern="100" dirty="0">
                <a:effectLst/>
                <a:ea typeface="ＭＳ 明朝" panose="02020609040205080304" pitchFamily="17" charset="-128"/>
                <a:cs typeface="Arial" panose="020B0604020202020204" pitchFamily="34" charset="0"/>
              </a:endParaRPr>
            </a:p>
          </p:txBody>
        </p:sp>
        <p:sp>
          <p:nvSpPr>
            <p:cNvPr id="11" name="テキスト ボックス 5">
              <a:extLst>
                <a:ext uri="{FF2B5EF4-FFF2-40B4-BE49-F238E27FC236}">
                  <a16:creationId xmlns:a16="http://schemas.microsoft.com/office/drawing/2014/main" id="{30769584-7FCA-42B9-851C-0ECE4BFB97F8}"/>
                </a:ext>
              </a:extLst>
            </p:cNvPr>
            <p:cNvSpPr txBox="1"/>
            <p:nvPr/>
          </p:nvSpPr>
          <p:spPr>
            <a:xfrm>
              <a:off x="3329808" y="3261701"/>
              <a:ext cx="554353" cy="52462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3200" kern="100" dirty="0">
                  <a:effectLst/>
                  <a:ea typeface="ＭＳ 明朝" panose="02020609040205080304" pitchFamily="17" charset="-128"/>
                  <a:cs typeface="Arial" panose="020B0604020202020204" pitchFamily="34" charset="0"/>
                </a:rPr>
                <a:t>2</a:t>
              </a:r>
              <a:endParaRPr lang="en-GB" sz="3200" kern="100" dirty="0">
                <a:effectLst/>
                <a:ea typeface="ＭＳ 明朝" panose="02020609040205080304" pitchFamily="17" charset="-128"/>
                <a:cs typeface="Arial" panose="020B0604020202020204" pitchFamily="34" charset="0"/>
              </a:endParaRPr>
            </a:p>
          </p:txBody>
        </p:sp>
        <p:sp>
          <p:nvSpPr>
            <p:cNvPr id="12" name="テキスト ボックス 6">
              <a:extLst>
                <a:ext uri="{FF2B5EF4-FFF2-40B4-BE49-F238E27FC236}">
                  <a16:creationId xmlns:a16="http://schemas.microsoft.com/office/drawing/2014/main" id="{5A66ADA2-B0E3-44CC-9FAB-924CD7DA54F9}"/>
                </a:ext>
              </a:extLst>
            </p:cNvPr>
            <p:cNvSpPr txBox="1"/>
            <p:nvPr/>
          </p:nvSpPr>
          <p:spPr>
            <a:xfrm>
              <a:off x="1888702" y="3261701"/>
              <a:ext cx="514681" cy="52452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3200" kern="100" dirty="0">
                  <a:effectLst/>
                  <a:ea typeface="ＭＳ 明朝" panose="02020609040205080304" pitchFamily="17" charset="-128"/>
                  <a:cs typeface="Arial" panose="020B0604020202020204" pitchFamily="34" charset="0"/>
                </a:rPr>
                <a:t>3</a:t>
              </a:r>
              <a:endParaRPr lang="en-GB" sz="3200" kern="100" dirty="0">
                <a:effectLst/>
                <a:ea typeface="ＭＳ 明朝" panose="02020609040205080304" pitchFamily="17" charset="-128"/>
                <a:cs typeface="Arial" panose="020B0604020202020204" pitchFamily="34" charset="0"/>
              </a:endParaRPr>
            </a:p>
          </p:txBody>
        </p:sp>
      </p:grpSp>
      <p:sp>
        <p:nvSpPr>
          <p:cNvPr id="13" name="テキスト ボックス 12">
            <a:extLst>
              <a:ext uri="{FF2B5EF4-FFF2-40B4-BE49-F238E27FC236}">
                <a16:creationId xmlns:a16="http://schemas.microsoft.com/office/drawing/2014/main" id="{42A0E01F-13E9-452C-9A64-F9F623D9BA6B}"/>
              </a:ext>
            </a:extLst>
          </p:cNvPr>
          <p:cNvSpPr txBox="1"/>
          <p:nvPr/>
        </p:nvSpPr>
        <p:spPr>
          <a:xfrm>
            <a:off x="5413193" y="3429000"/>
            <a:ext cx="3396270" cy="2031325"/>
          </a:xfrm>
          <a:prstGeom prst="rect">
            <a:avLst/>
          </a:prstGeom>
          <a:noFill/>
        </p:spPr>
        <p:txBody>
          <a:bodyPr wrap="square" rtlCol="0">
            <a:spAutoFit/>
          </a:bodyPr>
          <a:lstStyle/>
          <a:p>
            <a:pPr marL="342900" indent="-342900">
              <a:buFont typeface="+mj-lt"/>
              <a:buAutoNum type="arabicPeriod"/>
            </a:pPr>
            <a:r>
              <a:rPr lang="en-GB" dirty="0"/>
              <a:t>E-contents &amp; DL Specialist</a:t>
            </a:r>
          </a:p>
          <a:p>
            <a:pPr marL="342900" indent="-342900">
              <a:buFont typeface="+mj-lt"/>
              <a:buAutoNum type="arabicPeriod"/>
            </a:pPr>
            <a:endParaRPr lang="en-GB" dirty="0"/>
          </a:p>
          <a:p>
            <a:pPr marL="342900" indent="-342900">
              <a:buFont typeface="+mj-lt"/>
              <a:buAutoNum type="arabicPeriod"/>
            </a:pPr>
            <a:r>
              <a:rPr lang="en-GB" dirty="0"/>
              <a:t>Discipline-based Info &amp; Knowledge Specialist </a:t>
            </a:r>
          </a:p>
          <a:p>
            <a:pPr marL="342900" indent="-342900">
              <a:buFont typeface="+mj-lt"/>
              <a:buAutoNum type="arabicPeriod"/>
            </a:pPr>
            <a:endParaRPr lang="en-GB" dirty="0"/>
          </a:p>
          <a:p>
            <a:pPr marL="342900" indent="-342900">
              <a:buFont typeface="+mj-lt"/>
              <a:buAutoNum type="arabicPeriod"/>
            </a:pPr>
            <a:r>
              <a:rPr lang="en-GB" dirty="0"/>
              <a:t>Context-specific Technology &amp; Media Specialist</a:t>
            </a:r>
          </a:p>
        </p:txBody>
      </p:sp>
    </p:spTree>
    <p:extLst>
      <p:ext uri="{BB962C8B-B14F-4D97-AF65-F5344CB8AC3E}">
        <p14:creationId xmlns:p14="http://schemas.microsoft.com/office/powerpoint/2010/main" val="3147795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BD3E6F-F6B7-4E86-A3F1-1AFB3C42FCA5}"/>
              </a:ext>
            </a:extLst>
          </p:cNvPr>
          <p:cNvSpPr>
            <a:spLocks noGrp="1"/>
          </p:cNvSpPr>
          <p:nvPr>
            <p:ph type="title"/>
          </p:nvPr>
        </p:nvSpPr>
        <p:spPr>
          <a:xfrm>
            <a:off x="266700" y="685801"/>
            <a:ext cx="8315325" cy="1151965"/>
          </a:xfrm>
        </p:spPr>
        <p:txBody>
          <a:bodyPr/>
          <a:lstStyle/>
          <a:p>
            <a:r>
              <a:rPr lang="en-GB" sz="4000" dirty="0"/>
              <a:t>Areas of Frequently Requested Information</a:t>
            </a:r>
          </a:p>
        </p:txBody>
      </p:sp>
      <p:sp>
        <p:nvSpPr>
          <p:cNvPr id="3" name="コンテンツ プレースホルダー 2">
            <a:extLst>
              <a:ext uri="{FF2B5EF4-FFF2-40B4-BE49-F238E27FC236}">
                <a16:creationId xmlns:a16="http://schemas.microsoft.com/office/drawing/2014/main" id="{6BF82735-0EEE-4A8F-910D-C204F3CCB05F}"/>
              </a:ext>
            </a:extLst>
          </p:cNvPr>
          <p:cNvSpPr>
            <a:spLocks noGrp="1"/>
          </p:cNvSpPr>
          <p:nvPr>
            <p:ph sz="quarter" idx="13"/>
          </p:nvPr>
        </p:nvSpPr>
        <p:spPr/>
        <p:txBody>
          <a:bodyPr>
            <a:normAutofit/>
          </a:bodyPr>
          <a:lstStyle/>
          <a:p>
            <a:r>
              <a:rPr lang="en-GB" sz="2800" dirty="0"/>
              <a:t>health and medical information </a:t>
            </a:r>
          </a:p>
          <a:p>
            <a:r>
              <a:rPr lang="en-GB" sz="2800" dirty="0"/>
              <a:t>business information</a:t>
            </a:r>
          </a:p>
          <a:p>
            <a:r>
              <a:rPr lang="en-GB" sz="2800" dirty="0"/>
              <a:t>Science and Technology information</a:t>
            </a:r>
          </a:p>
          <a:p>
            <a:r>
              <a:rPr lang="en-GB" sz="2800" dirty="0"/>
              <a:t>legal information</a:t>
            </a:r>
          </a:p>
        </p:txBody>
      </p:sp>
    </p:spTree>
    <p:extLst>
      <p:ext uri="{BB962C8B-B14F-4D97-AF65-F5344CB8AC3E}">
        <p14:creationId xmlns:p14="http://schemas.microsoft.com/office/powerpoint/2010/main" val="4021991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AF7ADC-5642-4843-9156-36E644DA83CF}"/>
              </a:ext>
            </a:extLst>
          </p:cNvPr>
          <p:cNvSpPr>
            <a:spLocks noGrp="1"/>
          </p:cNvSpPr>
          <p:nvPr>
            <p:ph type="title"/>
          </p:nvPr>
        </p:nvSpPr>
        <p:spPr>
          <a:xfrm>
            <a:off x="383260" y="239267"/>
            <a:ext cx="8229600" cy="607740"/>
          </a:xfrm>
        </p:spPr>
        <p:txBody>
          <a:bodyPr>
            <a:normAutofit fontScale="90000"/>
          </a:bodyPr>
          <a:lstStyle/>
          <a:p>
            <a:r>
              <a:rPr lang="en-GB" sz="3200" dirty="0"/>
              <a:t>Information School, University of Sheffield</a:t>
            </a:r>
            <a:br>
              <a:rPr lang="en-GB" sz="3200" dirty="0"/>
            </a:br>
            <a:r>
              <a:rPr lang="en-GB" sz="2800" dirty="0">
                <a:solidFill>
                  <a:schemeClr val="accent1">
                    <a:lumMod val="75000"/>
                  </a:schemeClr>
                </a:solidFill>
              </a:rPr>
              <a:t>Model of Blended Information Professionals</a:t>
            </a:r>
          </a:p>
        </p:txBody>
      </p:sp>
      <p:graphicFrame>
        <p:nvGraphicFramePr>
          <p:cNvPr id="14" name="図表 13">
            <a:extLst>
              <a:ext uri="{FF2B5EF4-FFF2-40B4-BE49-F238E27FC236}">
                <a16:creationId xmlns:a16="http://schemas.microsoft.com/office/drawing/2014/main" id="{F5FC6BAC-09AD-4DCD-94C0-0E1CD71832F4}"/>
              </a:ext>
            </a:extLst>
          </p:cNvPr>
          <p:cNvGraphicFramePr/>
          <p:nvPr>
            <p:extLst>
              <p:ext uri="{D42A27DB-BD31-4B8C-83A1-F6EECF244321}">
                <p14:modId xmlns:p14="http://schemas.microsoft.com/office/powerpoint/2010/main" val="3433271214"/>
              </p:ext>
            </p:extLst>
          </p:nvPr>
        </p:nvGraphicFramePr>
        <p:xfrm>
          <a:off x="1728439" y="1310270"/>
          <a:ext cx="5709424" cy="3908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0308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AF7ADC-5642-4843-9156-36E644DA83CF}"/>
              </a:ext>
            </a:extLst>
          </p:cNvPr>
          <p:cNvSpPr>
            <a:spLocks noGrp="1"/>
          </p:cNvSpPr>
          <p:nvPr>
            <p:ph type="title"/>
          </p:nvPr>
        </p:nvSpPr>
        <p:spPr>
          <a:xfrm>
            <a:off x="383260" y="239267"/>
            <a:ext cx="8229600" cy="607740"/>
          </a:xfrm>
        </p:spPr>
        <p:txBody>
          <a:bodyPr>
            <a:normAutofit fontScale="90000"/>
          </a:bodyPr>
          <a:lstStyle/>
          <a:p>
            <a:r>
              <a:rPr lang="en-GB" sz="3200" dirty="0"/>
              <a:t>Information School, University of Sheffield</a:t>
            </a:r>
            <a:br>
              <a:rPr lang="en-GB" sz="3200" dirty="0"/>
            </a:br>
            <a:r>
              <a:rPr lang="en-GB" sz="2800" dirty="0">
                <a:solidFill>
                  <a:schemeClr val="accent1">
                    <a:lumMod val="75000"/>
                  </a:schemeClr>
                </a:solidFill>
              </a:rPr>
              <a:t>Model of Blended Information Professionals</a:t>
            </a:r>
          </a:p>
        </p:txBody>
      </p:sp>
      <p:graphicFrame>
        <p:nvGraphicFramePr>
          <p:cNvPr id="3" name="表 2">
            <a:extLst>
              <a:ext uri="{FF2B5EF4-FFF2-40B4-BE49-F238E27FC236}">
                <a16:creationId xmlns:a16="http://schemas.microsoft.com/office/drawing/2014/main" id="{8FFBADD7-1C1D-4C6E-91B6-514E7EA76A4D}"/>
              </a:ext>
            </a:extLst>
          </p:cNvPr>
          <p:cNvGraphicFramePr>
            <a:graphicFrameLocks noGrp="1"/>
          </p:cNvGraphicFramePr>
          <p:nvPr>
            <p:extLst>
              <p:ext uri="{D42A27DB-BD31-4B8C-83A1-F6EECF244321}">
                <p14:modId xmlns:p14="http://schemas.microsoft.com/office/powerpoint/2010/main" val="3757241285"/>
              </p:ext>
            </p:extLst>
          </p:nvPr>
        </p:nvGraphicFramePr>
        <p:xfrm>
          <a:off x="282899" y="962050"/>
          <a:ext cx="8430322" cy="5160895"/>
        </p:xfrm>
        <a:graphic>
          <a:graphicData uri="http://schemas.openxmlformats.org/drawingml/2006/table">
            <a:tbl>
              <a:tblPr firstRow="1" firstCol="1" bandRow="1">
                <a:tableStyleId>{5940675A-B579-460E-94D1-54222C63F5DA}</a:tableStyleId>
              </a:tblPr>
              <a:tblGrid>
                <a:gridCol w="1824222">
                  <a:extLst>
                    <a:ext uri="{9D8B030D-6E8A-4147-A177-3AD203B41FA5}">
                      <a16:colId xmlns:a16="http://schemas.microsoft.com/office/drawing/2014/main" val="2794184654"/>
                    </a:ext>
                  </a:extLst>
                </a:gridCol>
                <a:gridCol w="1687458">
                  <a:extLst>
                    <a:ext uri="{9D8B030D-6E8A-4147-A177-3AD203B41FA5}">
                      <a16:colId xmlns:a16="http://schemas.microsoft.com/office/drawing/2014/main" val="954753185"/>
                    </a:ext>
                  </a:extLst>
                </a:gridCol>
                <a:gridCol w="2810565">
                  <a:extLst>
                    <a:ext uri="{9D8B030D-6E8A-4147-A177-3AD203B41FA5}">
                      <a16:colId xmlns:a16="http://schemas.microsoft.com/office/drawing/2014/main" val="4179422417"/>
                    </a:ext>
                  </a:extLst>
                </a:gridCol>
                <a:gridCol w="2108077">
                  <a:extLst>
                    <a:ext uri="{9D8B030D-6E8A-4147-A177-3AD203B41FA5}">
                      <a16:colId xmlns:a16="http://schemas.microsoft.com/office/drawing/2014/main" val="931927565"/>
                    </a:ext>
                  </a:extLst>
                </a:gridCol>
              </a:tblGrid>
              <a:tr h="190997">
                <a:tc>
                  <a:txBody>
                    <a:bodyPr/>
                    <a:lstStyle/>
                    <a:p>
                      <a:pPr algn="ctr">
                        <a:lnSpc>
                          <a:spcPts val="1100"/>
                        </a:lnSpc>
                        <a:spcAft>
                          <a:spcPts val="0"/>
                        </a:spcAft>
                      </a:pPr>
                      <a:r>
                        <a:rPr lang="en-US" sz="1200" b="0" kern="100" spc="-40" dirty="0">
                          <a:effectLst/>
                          <a:latin typeface="Century" panose="02040604050505020304" pitchFamily="18" charset="0"/>
                          <a:ea typeface="ＭＳ 明朝" panose="02020609040205080304" pitchFamily="17" charset="-128"/>
                          <a:cs typeface="Arial" panose="020B0604020202020204" pitchFamily="34" charset="0"/>
                        </a:rPr>
                        <a:t>QAA</a:t>
                      </a:r>
                      <a:endParaRPr lang="en-GB" sz="1200" b="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53717" marR="53717" marT="6952" marB="6952" anchor="ctr">
                    <a:solidFill>
                      <a:schemeClr val="bg1"/>
                    </a:solidFill>
                  </a:tcPr>
                </a:tc>
                <a:tc>
                  <a:txBody>
                    <a:bodyPr/>
                    <a:lstStyle/>
                    <a:p>
                      <a:pPr algn="ctr">
                        <a:lnSpc>
                          <a:spcPts val="1100"/>
                        </a:lnSpc>
                        <a:spcAft>
                          <a:spcPts val="0"/>
                        </a:spcAft>
                      </a:pPr>
                      <a:r>
                        <a:rPr lang="en-GB" sz="1200" b="0" kern="100" spc="-40" dirty="0">
                          <a:effectLst/>
                          <a:latin typeface="Century" panose="02040604050505020304" pitchFamily="18" charset="0"/>
                        </a:rPr>
                        <a:t>Core Topics</a:t>
                      </a:r>
                      <a:endParaRPr lang="en-GB" sz="1200" b="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53717" marR="53717" marT="6952" marB="6952" anchor="ctr">
                    <a:solidFill>
                      <a:schemeClr val="bg1"/>
                    </a:solidFill>
                  </a:tcPr>
                </a:tc>
                <a:tc>
                  <a:txBody>
                    <a:bodyPr/>
                    <a:lstStyle/>
                    <a:p>
                      <a:pPr algn="ctr">
                        <a:lnSpc>
                          <a:spcPts val="1100"/>
                        </a:lnSpc>
                        <a:spcAft>
                          <a:spcPts val="0"/>
                        </a:spcAft>
                      </a:pPr>
                      <a:r>
                        <a:rPr lang="en-US" sz="1200" b="0" kern="100" spc="-40" dirty="0">
                          <a:effectLst/>
                          <a:latin typeface="Century" panose="02040604050505020304" pitchFamily="18" charset="0"/>
                        </a:rPr>
                        <a:t>ML Core Module</a:t>
                      </a:r>
                      <a:endParaRPr lang="en-GB" sz="1200" b="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53717" marR="53717" marT="6952" marB="6952" anchor="ctr">
                    <a:solidFill>
                      <a:schemeClr val="bg1"/>
                    </a:solidFill>
                  </a:tcPr>
                </a:tc>
                <a:tc>
                  <a:txBody>
                    <a:bodyPr/>
                    <a:lstStyle/>
                    <a:p>
                      <a:pPr algn="ctr">
                        <a:lnSpc>
                          <a:spcPts val="1200"/>
                        </a:lnSpc>
                        <a:spcAft>
                          <a:spcPts val="0"/>
                        </a:spcAft>
                      </a:pPr>
                      <a:r>
                        <a:rPr lang="en-GB" sz="1200" b="0" kern="100" spc="-40" dirty="0">
                          <a:effectLst/>
                          <a:latin typeface="Century" panose="02040604050505020304" pitchFamily="18" charset="0"/>
                        </a:rPr>
                        <a:t>Curriculum Development</a:t>
                      </a:r>
                      <a:endParaRPr lang="en-GB" sz="1200" b="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53717" marR="53717" marT="6952" marB="6952" anchor="ctr">
                    <a:solidFill>
                      <a:schemeClr val="bg1"/>
                    </a:solidFill>
                  </a:tcPr>
                </a:tc>
                <a:extLst>
                  <a:ext uri="{0D108BD9-81ED-4DB2-BD59-A6C34878D82A}">
                    <a16:rowId xmlns:a16="http://schemas.microsoft.com/office/drawing/2014/main" val="1590524623"/>
                  </a:ext>
                </a:extLst>
              </a:tr>
              <a:tr h="398211">
                <a:tc>
                  <a:txBody>
                    <a:bodyPr/>
                    <a:lstStyle/>
                    <a:p>
                      <a:pPr algn="l">
                        <a:lnSpc>
                          <a:spcPts val="1100"/>
                        </a:lnSpc>
                        <a:spcAft>
                          <a:spcPts val="0"/>
                        </a:spcAft>
                      </a:pPr>
                      <a:r>
                        <a:rPr lang="en-GB" sz="1200" kern="100" dirty="0">
                          <a:effectLst/>
                          <a:latin typeface="Century" panose="02040604050505020304" pitchFamily="18" charset="0"/>
                        </a:rPr>
                        <a:t>Information environment and policy context</a:t>
                      </a:r>
                    </a:p>
                  </a:txBody>
                  <a:tcPr marL="53717" marR="53717" marT="6952" marB="6952" anchor="ctr">
                    <a:solidFill>
                      <a:schemeClr val="bg1"/>
                    </a:solidFill>
                  </a:tcPr>
                </a:tc>
                <a:tc rowSpan="2">
                  <a:txBody>
                    <a:bodyPr/>
                    <a:lstStyle/>
                    <a:p>
                      <a:pPr algn="l">
                        <a:lnSpc>
                          <a:spcPts val="1100"/>
                        </a:lnSpc>
                        <a:spcAft>
                          <a:spcPts val="0"/>
                        </a:spcAft>
                      </a:pPr>
                      <a:r>
                        <a:rPr lang="en-GB" sz="1200" kern="100" dirty="0">
                          <a:effectLst/>
                          <a:latin typeface="Century" panose="02040604050505020304" pitchFamily="18" charset="0"/>
                          <a:ea typeface="ＭＳ 明朝" panose="02020609040205080304" pitchFamily="17" charset="-128"/>
                          <a:cs typeface="Arial" panose="020B0604020202020204" pitchFamily="34" charset="0"/>
                        </a:rPr>
                        <a:t>Social context of information use</a:t>
                      </a:r>
                    </a:p>
                  </a:txBody>
                  <a:tcPr marL="53717" marR="53717" marT="6952" marB="6952" anchor="ctr">
                    <a:solidFill>
                      <a:schemeClr val="bg1"/>
                    </a:solidFill>
                  </a:tcPr>
                </a:tc>
                <a:tc rowSpan="2">
                  <a:txBody>
                    <a:bodyPr/>
                    <a:lstStyle/>
                    <a:p>
                      <a:pPr algn="l">
                        <a:lnSpc>
                          <a:spcPts val="1100"/>
                        </a:lnSpc>
                        <a:spcAft>
                          <a:spcPts val="0"/>
                        </a:spcAft>
                      </a:pPr>
                      <a:r>
                        <a:rPr lang="ja-JP" sz="1200" kern="100" dirty="0">
                          <a:effectLst/>
                          <a:latin typeface="Century" panose="02040604050505020304" pitchFamily="18" charset="0"/>
                        </a:rPr>
                        <a:t>・</a:t>
                      </a:r>
                      <a:r>
                        <a:rPr lang="en-GB" altLang="ja-JP" sz="1200" kern="100" dirty="0">
                          <a:effectLst/>
                          <a:latin typeface="Century" panose="02040604050505020304" pitchFamily="18" charset="0"/>
                        </a:rPr>
                        <a:t>Libraries, information and society </a:t>
                      </a:r>
                      <a:r>
                        <a:rPr lang="en-US" sz="1200" kern="100" dirty="0">
                          <a:effectLst/>
                          <a:latin typeface="Century" panose="02040604050505020304" pitchFamily="18" charset="0"/>
                        </a:rPr>
                        <a:t>1</a:t>
                      </a:r>
                      <a:endParaRPr lang="en-GB" sz="1200" kern="100" dirty="0">
                        <a:effectLst/>
                        <a:latin typeface="Century" panose="02040604050505020304" pitchFamily="18" charset="0"/>
                      </a:endParaRPr>
                    </a:p>
                    <a:p>
                      <a:pPr algn="l">
                        <a:lnSpc>
                          <a:spcPts val="1100"/>
                        </a:lnSpc>
                        <a:spcAft>
                          <a:spcPts val="0"/>
                        </a:spcAft>
                      </a:pPr>
                      <a:r>
                        <a:rPr lang="ja-JP" sz="1200" kern="100" dirty="0">
                          <a:effectLst/>
                          <a:latin typeface="Century" panose="02040604050505020304" pitchFamily="18" charset="0"/>
                        </a:rPr>
                        <a:t>・</a:t>
                      </a:r>
                      <a:r>
                        <a:rPr lang="en-GB" altLang="ja-JP" sz="1200" kern="100" dirty="0">
                          <a:effectLst/>
                          <a:latin typeface="Century" panose="02040604050505020304" pitchFamily="18" charset="0"/>
                        </a:rPr>
                        <a:t>Library visit (optional)</a:t>
                      </a:r>
                      <a:endParaRPr lang="en-GB" sz="1200" kern="100" dirty="0">
                        <a:effectLst/>
                        <a:latin typeface="Century" panose="02040604050505020304" pitchFamily="18" charset="0"/>
                      </a:endParaRPr>
                    </a:p>
                    <a:p>
                      <a:pPr marL="101600" indent="-101600" algn="l">
                        <a:lnSpc>
                          <a:spcPts val="1100"/>
                        </a:lnSpc>
                        <a:spcAft>
                          <a:spcPts val="0"/>
                        </a:spcAft>
                      </a:pPr>
                      <a:r>
                        <a:rPr lang="ja-JP" sz="1200" kern="100" dirty="0">
                          <a:effectLst/>
                          <a:latin typeface="Century" panose="02040604050505020304" pitchFamily="18" charset="0"/>
                        </a:rPr>
                        <a:t>・</a:t>
                      </a:r>
                      <a:r>
                        <a:rPr lang="en-GB" altLang="ja-JP" sz="1200" kern="100" dirty="0">
                          <a:effectLst/>
                          <a:latin typeface="Century" panose="02040604050505020304" pitchFamily="18" charset="0"/>
                        </a:rPr>
                        <a:t>Essential professional skills (workshop, optional)</a:t>
                      </a:r>
                      <a:endParaRPr lang="en-GB" sz="12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53717" marR="53717" marT="6952" marB="6952" anchor="ctr">
                    <a:solidFill>
                      <a:schemeClr val="bg1"/>
                    </a:solidFill>
                  </a:tcPr>
                </a:tc>
                <a:tc rowSpan="2">
                  <a:txBody>
                    <a:bodyPr/>
                    <a:lstStyle/>
                    <a:p>
                      <a:pPr marL="101600" indent="-101600" algn="l">
                        <a:lnSpc>
                          <a:spcPts val="1200"/>
                        </a:lnSpc>
                        <a:spcAft>
                          <a:spcPts val="0"/>
                        </a:spcAft>
                      </a:pPr>
                      <a:r>
                        <a:rPr lang="ja-JP" sz="1200" kern="100" dirty="0">
                          <a:effectLst/>
                          <a:latin typeface="Century" panose="02040604050505020304" pitchFamily="18" charset="0"/>
                        </a:rPr>
                        <a:t>・</a:t>
                      </a:r>
                      <a:r>
                        <a:rPr lang="en-GB" altLang="ja-JP" sz="1200" kern="100" dirty="0">
                          <a:effectLst/>
                          <a:latin typeface="Century" panose="02040604050505020304" pitchFamily="18" charset="0"/>
                        </a:rPr>
                        <a:t>New digital storytelling activity on information society themes</a:t>
                      </a:r>
                      <a:endParaRPr lang="en-GB" sz="1200" kern="100" dirty="0">
                        <a:effectLst/>
                        <a:latin typeface="Century" panose="02040604050505020304" pitchFamily="18" charset="0"/>
                      </a:endParaRPr>
                    </a:p>
                    <a:p>
                      <a:pPr marL="101600" indent="-101600" algn="l">
                        <a:lnSpc>
                          <a:spcPts val="1200"/>
                        </a:lnSpc>
                        <a:spcAft>
                          <a:spcPts val="0"/>
                        </a:spcAft>
                      </a:pPr>
                      <a:r>
                        <a:rPr lang="ja-JP" sz="1200" kern="100" dirty="0">
                          <a:effectLst/>
                          <a:latin typeface="Century" panose="02040604050505020304" pitchFamily="18" charset="0"/>
                        </a:rPr>
                        <a:t>・</a:t>
                      </a:r>
                      <a:r>
                        <a:rPr lang="en-US" altLang="ja-JP" sz="1200" kern="100" dirty="0">
                          <a:effectLst/>
                          <a:latin typeface="Century" panose="02040604050505020304" pitchFamily="18" charset="0"/>
                        </a:rPr>
                        <a:t>Shared groupwork with MSs IS</a:t>
                      </a:r>
                      <a:endParaRPr lang="en-GB" sz="1200" kern="100" dirty="0">
                        <a:effectLst/>
                        <a:latin typeface="Century" panose="02040604050505020304" pitchFamily="18" charset="0"/>
                      </a:endParaRPr>
                    </a:p>
                    <a:p>
                      <a:pPr algn="l">
                        <a:lnSpc>
                          <a:spcPts val="1200"/>
                        </a:lnSpc>
                        <a:spcAft>
                          <a:spcPts val="0"/>
                        </a:spcAft>
                      </a:pPr>
                      <a:r>
                        <a:rPr lang="ja-JP" sz="1200" kern="100" dirty="0">
                          <a:effectLst/>
                          <a:latin typeface="Century" panose="02040604050505020304" pitchFamily="18" charset="0"/>
                        </a:rPr>
                        <a:t>・</a:t>
                      </a:r>
                      <a:r>
                        <a:rPr lang="en-GB" altLang="ja-JP" sz="1200" kern="100" dirty="0">
                          <a:effectLst/>
                          <a:latin typeface="Century" panose="02040604050505020304" pitchFamily="18" charset="0"/>
                        </a:rPr>
                        <a:t>More on information policy</a:t>
                      </a:r>
                    </a:p>
                    <a:p>
                      <a:pPr marL="171450" indent="-171450" algn="l">
                        <a:lnSpc>
                          <a:spcPts val="1200"/>
                        </a:lnSpc>
                        <a:spcAft>
                          <a:spcPts val="0"/>
                        </a:spcAft>
                        <a:buFont typeface="Arial" panose="020B0604020202020204" pitchFamily="34" charset="0"/>
                        <a:buChar char="•"/>
                      </a:pPr>
                      <a:r>
                        <a:rPr lang="en-GB" altLang="ja-JP" sz="1200" kern="100" dirty="0">
                          <a:effectLst/>
                          <a:latin typeface="Century" panose="02040604050505020304" pitchFamily="18" charset="0"/>
                        </a:rPr>
                        <a:t>More on special/workplace LIS</a:t>
                      </a:r>
                      <a:endParaRPr lang="en-GB" sz="12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53717" marR="53717" marT="6952" marB="6952" anchor="ctr">
                    <a:solidFill>
                      <a:schemeClr val="bg1"/>
                    </a:solidFill>
                  </a:tcPr>
                </a:tc>
                <a:extLst>
                  <a:ext uri="{0D108BD9-81ED-4DB2-BD59-A6C34878D82A}">
                    <a16:rowId xmlns:a16="http://schemas.microsoft.com/office/drawing/2014/main" val="2183264347"/>
                  </a:ext>
                </a:extLst>
              </a:tr>
              <a:tr h="468840">
                <a:tc>
                  <a:txBody>
                    <a:bodyPr/>
                    <a:lstStyle/>
                    <a:p>
                      <a:pPr algn="l">
                        <a:lnSpc>
                          <a:spcPts val="1100"/>
                        </a:lnSpc>
                        <a:spcAft>
                          <a:spcPts val="0"/>
                        </a:spcAft>
                      </a:pPr>
                      <a:r>
                        <a:rPr lang="en-GB" sz="1200" kern="100" dirty="0">
                          <a:effectLst/>
                          <a:latin typeface="Century" panose="02040604050505020304" pitchFamily="18" charset="0"/>
                          <a:ea typeface="ＭＳ 明朝" panose="02020609040205080304" pitchFamily="17" charset="-128"/>
                          <a:cs typeface="Arial" panose="020B0604020202020204" pitchFamily="34" charset="0"/>
                        </a:rPr>
                        <a:t>Information agencies and professional institutions</a:t>
                      </a:r>
                    </a:p>
                  </a:txBody>
                  <a:tcPr marL="53717" marR="53717" marT="6952" marB="6952" anchor="ctr">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90721793"/>
                  </a:ext>
                </a:extLst>
              </a:tr>
              <a:tr h="208586">
                <a:tc>
                  <a:txBody>
                    <a:bodyPr/>
                    <a:lstStyle/>
                    <a:p>
                      <a:pPr algn="l">
                        <a:lnSpc>
                          <a:spcPts val="1100"/>
                        </a:lnSpc>
                        <a:spcAft>
                          <a:spcPts val="0"/>
                        </a:spcAft>
                      </a:pPr>
                      <a:r>
                        <a:rPr lang="en-GB" sz="1200" kern="100" dirty="0">
                          <a:effectLst/>
                          <a:latin typeface="Century" panose="02040604050505020304" pitchFamily="18" charset="0"/>
                          <a:ea typeface="ＭＳ 明朝" panose="02020609040205080304" pitchFamily="17" charset="-128"/>
                          <a:cs typeface="Arial" panose="020B0604020202020204" pitchFamily="34" charset="0"/>
                        </a:rPr>
                        <a:t>Information resources and collection </a:t>
                      </a:r>
                      <a:r>
                        <a:rPr lang="en-GB" sz="1200" kern="100" dirty="0" err="1">
                          <a:effectLst/>
                          <a:latin typeface="Century" panose="02040604050505020304" pitchFamily="18" charset="0"/>
                          <a:ea typeface="ＭＳ 明朝" panose="02020609040205080304" pitchFamily="17" charset="-128"/>
                          <a:cs typeface="Arial" panose="020B0604020202020204" pitchFamily="34" charset="0"/>
                        </a:rPr>
                        <a:t>maangement</a:t>
                      </a:r>
                      <a:endParaRPr lang="en-GB" sz="12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53717" marR="53717" marT="6952" marB="6952" anchor="ctr">
                    <a:solidFill>
                      <a:schemeClr val="bg1"/>
                    </a:solidFill>
                  </a:tcPr>
                </a:tc>
                <a:tc rowSpan="2">
                  <a:txBody>
                    <a:bodyPr/>
                    <a:lstStyle/>
                    <a:p>
                      <a:pPr algn="l">
                        <a:lnSpc>
                          <a:spcPts val="1100"/>
                        </a:lnSpc>
                        <a:spcAft>
                          <a:spcPts val="0"/>
                        </a:spcAft>
                      </a:pPr>
                      <a:r>
                        <a:rPr lang="en-GB" altLang="ja-JP" sz="1200" kern="100" dirty="0">
                          <a:effectLst/>
                          <a:latin typeface="Century" panose="02040604050505020304" pitchFamily="18" charset="0"/>
                        </a:rPr>
                        <a:t>Information literacy and information behaviour</a:t>
                      </a:r>
                      <a:endParaRPr lang="en-GB" sz="12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53717" marR="53717" marT="6952" marB="6952" anchor="ctr">
                    <a:solidFill>
                      <a:schemeClr val="bg1"/>
                    </a:solidFill>
                  </a:tcPr>
                </a:tc>
                <a:tc rowSpan="2">
                  <a:txBody>
                    <a:bodyPr/>
                    <a:lstStyle/>
                    <a:p>
                      <a:pPr algn="l">
                        <a:lnSpc>
                          <a:spcPts val="1100"/>
                        </a:lnSpc>
                        <a:spcAft>
                          <a:spcPts val="0"/>
                        </a:spcAft>
                      </a:pPr>
                      <a:r>
                        <a:rPr lang="ja-JP" sz="1200" kern="100" dirty="0">
                          <a:effectLst/>
                          <a:latin typeface="Century" panose="02040604050505020304" pitchFamily="18" charset="0"/>
                        </a:rPr>
                        <a:t>・</a:t>
                      </a:r>
                      <a:r>
                        <a:rPr lang="en-GB" altLang="ja-JP" sz="1200" kern="100" dirty="0">
                          <a:effectLst/>
                          <a:latin typeface="Century" panose="02040604050505020304" pitchFamily="18" charset="0"/>
                        </a:rPr>
                        <a:t>Information sources and information literacy</a:t>
                      </a:r>
                      <a:endParaRPr lang="en-GB" sz="1200" kern="100" dirty="0">
                        <a:effectLst/>
                        <a:latin typeface="Century" panose="02040604050505020304" pitchFamily="18" charset="0"/>
                      </a:endParaRPr>
                    </a:p>
                    <a:p>
                      <a:pPr algn="l">
                        <a:lnSpc>
                          <a:spcPts val="1100"/>
                        </a:lnSpc>
                        <a:spcAft>
                          <a:spcPts val="0"/>
                        </a:spcAft>
                      </a:pPr>
                      <a:r>
                        <a:rPr lang="ja-JP" sz="1200" kern="100" dirty="0">
                          <a:effectLst/>
                          <a:latin typeface="Century" panose="02040604050505020304" pitchFamily="18" charset="0"/>
                        </a:rPr>
                        <a:t>・</a:t>
                      </a:r>
                      <a:r>
                        <a:rPr lang="en-GB" altLang="ja-JP" sz="1200" kern="100" dirty="0">
                          <a:effectLst/>
                          <a:latin typeface="Century" panose="02040604050505020304" pitchFamily="18" charset="0"/>
                        </a:rPr>
                        <a:t>Information literacy practitioner seminar (optional)</a:t>
                      </a:r>
                      <a:endParaRPr lang="en-GB" sz="12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53717" marR="53717" marT="6952" marB="6952" anchor="ctr">
                    <a:solidFill>
                      <a:schemeClr val="bg1"/>
                    </a:solidFill>
                  </a:tcPr>
                </a:tc>
                <a:tc rowSpan="2">
                  <a:txBody>
                    <a:bodyPr/>
                    <a:lstStyle/>
                    <a:p>
                      <a:pPr marL="171450" indent="-171450" algn="l">
                        <a:lnSpc>
                          <a:spcPts val="1200"/>
                        </a:lnSpc>
                        <a:spcAft>
                          <a:spcPts val="0"/>
                        </a:spcAft>
                        <a:buFont typeface="Arial" panose="020B0604020202020204" pitchFamily="34" charset="0"/>
                        <a:buChar char="•"/>
                      </a:pPr>
                      <a:endParaRPr lang="en-GB" sz="12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53717" marR="53717" marT="6952" marB="6952" anchor="ctr">
                    <a:solidFill>
                      <a:schemeClr val="bg1"/>
                    </a:solidFill>
                  </a:tcPr>
                </a:tc>
                <a:extLst>
                  <a:ext uri="{0D108BD9-81ED-4DB2-BD59-A6C34878D82A}">
                    <a16:rowId xmlns:a16="http://schemas.microsoft.com/office/drawing/2014/main" val="447948716"/>
                  </a:ext>
                </a:extLst>
              </a:tr>
              <a:tr h="398211">
                <a:tc>
                  <a:txBody>
                    <a:bodyPr/>
                    <a:lstStyle/>
                    <a:p>
                      <a:pPr algn="l">
                        <a:lnSpc>
                          <a:spcPts val="1100"/>
                        </a:lnSpc>
                        <a:spcAft>
                          <a:spcPts val="0"/>
                        </a:spcAft>
                      </a:pPr>
                      <a:r>
                        <a:rPr lang="en-GB" sz="1200" kern="100" dirty="0">
                          <a:effectLst/>
                          <a:latin typeface="Century" panose="02040604050505020304" pitchFamily="18" charset="0"/>
                          <a:ea typeface="ＭＳ 明朝" panose="02020609040205080304" pitchFamily="17" charset="-128"/>
                          <a:cs typeface="Arial" panose="020B0604020202020204" pitchFamily="34" charset="0"/>
                        </a:rPr>
                        <a:t>Information literacy and user support</a:t>
                      </a:r>
                    </a:p>
                  </a:txBody>
                  <a:tcPr marL="53717" marR="53717" marT="6952" marB="6952" anchor="ctr">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068760536"/>
                  </a:ext>
                </a:extLst>
              </a:tr>
              <a:tr h="495952">
                <a:tc>
                  <a:txBody>
                    <a:bodyPr/>
                    <a:lstStyle/>
                    <a:p>
                      <a:pPr algn="l">
                        <a:lnSpc>
                          <a:spcPts val="1100"/>
                        </a:lnSpc>
                        <a:spcAft>
                          <a:spcPts val="0"/>
                        </a:spcAft>
                      </a:pPr>
                      <a:r>
                        <a:rPr lang="en-GB" sz="1200" kern="100" dirty="0">
                          <a:effectLst/>
                          <a:latin typeface="Century" panose="02040604050505020304" pitchFamily="18" charset="0"/>
                          <a:ea typeface="ＭＳ 明朝" panose="02020609040205080304" pitchFamily="17" charset="-128"/>
                          <a:cs typeface="Arial" panose="020B0604020202020204" pitchFamily="34" charset="0"/>
                        </a:rPr>
                        <a:t>Information retrieval and knowledge organization</a:t>
                      </a:r>
                    </a:p>
                  </a:txBody>
                  <a:tcPr marL="53717" marR="53717" marT="6952" marB="6952" anchor="ctr">
                    <a:solidFill>
                      <a:schemeClr val="bg1"/>
                    </a:solidFill>
                  </a:tcPr>
                </a:tc>
                <a:tc>
                  <a:txBody>
                    <a:bodyPr/>
                    <a:lstStyle/>
                    <a:p>
                      <a:pPr algn="l">
                        <a:lnSpc>
                          <a:spcPts val="1100"/>
                        </a:lnSpc>
                        <a:spcAft>
                          <a:spcPts val="0"/>
                        </a:spcAft>
                      </a:pPr>
                      <a:r>
                        <a:rPr lang="en-GB" sz="1200" kern="100" dirty="0">
                          <a:effectLst/>
                          <a:latin typeface="Century" panose="02040604050505020304" pitchFamily="18" charset="0"/>
                          <a:ea typeface="ＭＳ 明朝" panose="02020609040205080304" pitchFamily="17" charset="-128"/>
                          <a:cs typeface="Arial" panose="020B0604020202020204" pitchFamily="34" charset="0"/>
                        </a:rPr>
                        <a:t>Information retrieval and knowledge organization</a:t>
                      </a:r>
                    </a:p>
                  </a:txBody>
                  <a:tcPr marL="53717" marR="53717" marT="6952" marB="6952" anchor="ctr">
                    <a:solidFill>
                      <a:schemeClr val="bg1"/>
                    </a:solidFill>
                  </a:tcPr>
                </a:tc>
                <a:tc>
                  <a:txBody>
                    <a:bodyPr/>
                    <a:lstStyle/>
                    <a:p>
                      <a:pPr marL="101600" indent="-101600" algn="l">
                        <a:lnSpc>
                          <a:spcPts val="1100"/>
                        </a:lnSpc>
                        <a:spcAft>
                          <a:spcPts val="0"/>
                        </a:spcAft>
                      </a:pPr>
                      <a:r>
                        <a:rPr lang="ja-JP" sz="1200" kern="100" dirty="0">
                          <a:effectLst/>
                          <a:latin typeface="Century" panose="02040604050505020304" pitchFamily="18" charset="0"/>
                        </a:rPr>
                        <a:t>・</a:t>
                      </a:r>
                      <a:r>
                        <a:rPr lang="en-GB" altLang="ja-JP" sz="1200" kern="100" dirty="0">
                          <a:effectLst/>
                          <a:latin typeface="Century" panose="02040604050505020304" pitchFamily="18" charset="0"/>
                        </a:rPr>
                        <a:t>Information retrieval: search engines and digital libraries</a:t>
                      </a:r>
                      <a:endParaRPr lang="en-GB" sz="12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53717" marR="53717" marT="6952" marB="6952" anchor="ctr">
                    <a:solidFill>
                      <a:schemeClr val="bg1"/>
                    </a:solidFill>
                  </a:tcPr>
                </a:tc>
                <a:tc>
                  <a:txBody>
                    <a:bodyPr/>
                    <a:lstStyle/>
                    <a:p>
                      <a:pPr marL="171450" marR="0" lvl="0"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lang="en-US" sz="1200" kern="100" dirty="0">
                          <a:effectLst/>
                          <a:latin typeface="Century" panose="02040604050505020304" pitchFamily="18" charset="0"/>
                        </a:rPr>
                        <a:t>More on knowledge organization</a:t>
                      </a:r>
                      <a:endParaRPr lang="en-GB" sz="1200" kern="100" dirty="0">
                        <a:effectLst/>
                        <a:latin typeface="Century" panose="02040604050505020304" pitchFamily="18" charset="0"/>
                        <a:ea typeface="ＭＳ 明朝" panose="02020609040205080304" pitchFamily="17" charset="-128"/>
                        <a:cs typeface="Arial" panose="020B0604020202020204" pitchFamily="34" charset="0"/>
                      </a:endParaRPr>
                    </a:p>
                    <a:p>
                      <a:pPr marL="0" indent="0" algn="l">
                        <a:lnSpc>
                          <a:spcPts val="1200"/>
                        </a:lnSpc>
                        <a:spcAft>
                          <a:spcPts val="0"/>
                        </a:spcAft>
                        <a:buFont typeface="Arial" panose="020B0604020202020204" pitchFamily="34" charset="0"/>
                        <a:buNone/>
                      </a:pPr>
                      <a:endParaRPr lang="en-GB" sz="12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53717" marR="53717" marT="6952" marB="6952" anchor="ctr">
                    <a:solidFill>
                      <a:schemeClr val="bg1"/>
                    </a:solidFill>
                  </a:tcPr>
                </a:tc>
                <a:extLst>
                  <a:ext uri="{0D108BD9-81ED-4DB2-BD59-A6C34878D82A}">
                    <a16:rowId xmlns:a16="http://schemas.microsoft.com/office/drawing/2014/main" val="3919079838"/>
                  </a:ext>
                </a:extLst>
              </a:tr>
              <a:tr h="603301">
                <a:tc>
                  <a:txBody>
                    <a:bodyPr/>
                    <a:lstStyle/>
                    <a:p>
                      <a:pPr algn="l">
                        <a:lnSpc>
                          <a:spcPts val="1100"/>
                        </a:lnSpc>
                        <a:spcAft>
                          <a:spcPts val="0"/>
                        </a:spcAft>
                      </a:pPr>
                      <a:r>
                        <a:rPr lang="en-GB" sz="1200" kern="100" dirty="0">
                          <a:effectLst/>
                          <a:latin typeface="Century" panose="02040604050505020304" pitchFamily="18" charset="0"/>
                          <a:ea typeface="ＭＳ 明朝" panose="02020609040205080304" pitchFamily="17" charset="-128"/>
                          <a:cs typeface="Arial" panose="020B0604020202020204" pitchFamily="34" charset="0"/>
                        </a:rPr>
                        <a:t>Information services and intermediary roles</a:t>
                      </a:r>
                    </a:p>
                  </a:txBody>
                  <a:tcPr marL="53717" marR="53717" marT="6952" marB="6952" anchor="ctr">
                    <a:solidFill>
                      <a:schemeClr val="bg1"/>
                    </a:solidFill>
                  </a:tcPr>
                </a:tc>
                <a:tc>
                  <a:txBody>
                    <a:bodyPr/>
                    <a:lstStyle/>
                    <a:p>
                      <a:pPr algn="l">
                        <a:lnSpc>
                          <a:spcPts val="1100"/>
                        </a:lnSpc>
                        <a:spcAft>
                          <a:spcPts val="0"/>
                        </a:spcAft>
                      </a:pPr>
                      <a:r>
                        <a:rPr lang="en-GB" sz="1200" kern="100" dirty="0">
                          <a:effectLst/>
                          <a:latin typeface="Century" panose="02040604050505020304" pitchFamily="18" charset="0"/>
                          <a:ea typeface="ＭＳ 明朝" panose="02020609040205080304" pitchFamily="17" charset="-128"/>
                          <a:cs typeface="Arial" panose="020B0604020202020204" pitchFamily="34" charset="0"/>
                        </a:rPr>
                        <a:t>Library, information and knowledge services</a:t>
                      </a:r>
                    </a:p>
                  </a:txBody>
                  <a:tcPr marL="53717" marR="53717" marT="6952" marB="6952" anchor="ctr">
                    <a:solidFill>
                      <a:schemeClr val="bg1"/>
                    </a:solidFill>
                  </a:tcPr>
                </a:tc>
                <a:tc>
                  <a:txBody>
                    <a:bodyPr/>
                    <a:lstStyle/>
                    <a:p>
                      <a:pPr algn="l">
                        <a:lnSpc>
                          <a:spcPts val="1100"/>
                        </a:lnSpc>
                        <a:spcAft>
                          <a:spcPts val="0"/>
                        </a:spcAft>
                      </a:pPr>
                      <a:r>
                        <a:rPr lang="ja-JP" sz="1200" kern="100" dirty="0">
                          <a:effectLst/>
                          <a:latin typeface="Century" panose="02040604050505020304" pitchFamily="18" charset="0"/>
                        </a:rPr>
                        <a:t>・</a:t>
                      </a:r>
                      <a:r>
                        <a:rPr lang="en-GB" altLang="ja-JP" sz="1200" kern="100" dirty="0">
                          <a:effectLst/>
                          <a:latin typeface="Century" panose="02040604050505020304" pitchFamily="18" charset="0"/>
                        </a:rPr>
                        <a:t>Libraries, information and </a:t>
                      </a:r>
                      <a:r>
                        <a:rPr lang="en-GB" altLang="ja-JP" sz="1200" kern="100" dirty="0" err="1">
                          <a:effectLst/>
                          <a:latin typeface="Century" panose="02040604050505020304" pitchFamily="18" charset="0"/>
                        </a:rPr>
                        <a:t>soriety</a:t>
                      </a:r>
                      <a:r>
                        <a:rPr lang="en-GB" altLang="ja-JP" sz="1200" kern="100" dirty="0">
                          <a:effectLst/>
                          <a:latin typeface="Century" panose="02040604050505020304" pitchFamily="18" charset="0"/>
                        </a:rPr>
                        <a:t> </a:t>
                      </a:r>
                      <a:r>
                        <a:rPr lang="en-US" sz="1200" kern="100" dirty="0">
                          <a:effectLst/>
                          <a:latin typeface="Century" panose="02040604050505020304" pitchFamily="18" charset="0"/>
                        </a:rPr>
                        <a:t>2</a:t>
                      </a:r>
                      <a:endParaRPr lang="en-GB" sz="1200" kern="100" dirty="0">
                        <a:effectLst/>
                        <a:latin typeface="Century" panose="02040604050505020304" pitchFamily="18" charset="0"/>
                      </a:endParaRPr>
                    </a:p>
                    <a:p>
                      <a:pPr algn="l">
                        <a:lnSpc>
                          <a:spcPts val="1100"/>
                        </a:lnSpc>
                        <a:spcAft>
                          <a:spcPts val="0"/>
                        </a:spcAft>
                      </a:pPr>
                      <a:r>
                        <a:rPr lang="ja-JP" sz="1200" kern="100" dirty="0">
                          <a:effectLst/>
                          <a:latin typeface="Century" panose="02040604050505020304" pitchFamily="18" charset="0"/>
                        </a:rPr>
                        <a:t>・</a:t>
                      </a:r>
                      <a:r>
                        <a:rPr lang="en-GB" altLang="ja-JP" sz="1200" kern="100" dirty="0">
                          <a:effectLst/>
                          <a:latin typeface="Century" panose="02040604050505020304" pitchFamily="18" charset="0"/>
                        </a:rPr>
                        <a:t>academic and research (special) libraries</a:t>
                      </a:r>
                      <a:endParaRPr lang="en-GB" sz="1200" kern="100" dirty="0">
                        <a:effectLst/>
                        <a:latin typeface="Century" panose="02040604050505020304" pitchFamily="18" charset="0"/>
                      </a:endParaRPr>
                    </a:p>
                    <a:p>
                      <a:pPr algn="l">
                        <a:lnSpc>
                          <a:spcPts val="1100"/>
                        </a:lnSpc>
                        <a:spcAft>
                          <a:spcPts val="0"/>
                        </a:spcAft>
                      </a:pPr>
                      <a:r>
                        <a:rPr lang="ja-JP" sz="1200" kern="100" dirty="0">
                          <a:effectLst/>
                          <a:latin typeface="Century" panose="02040604050505020304" pitchFamily="18" charset="0"/>
                        </a:rPr>
                        <a:t>・</a:t>
                      </a:r>
                      <a:r>
                        <a:rPr lang="en-GB" altLang="ja-JP" sz="1200" kern="100" dirty="0">
                          <a:effectLst/>
                          <a:latin typeface="Century" panose="02040604050505020304" pitchFamily="18" charset="0"/>
                        </a:rPr>
                        <a:t>Libraries for children and young people</a:t>
                      </a:r>
                      <a:endParaRPr lang="en-GB" sz="1200" kern="100" dirty="0">
                        <a:effectLst/>
                        <a:latin typeface="Century" panose="02040604050505020304" pitchFamily="18" charset="0"/>
                      </a:endParaRPr>
                    </a:p>
                    <a:p>
                      <a:pPr algn="l">
                        <a:lnSpc>
                          <a:spcPts val="1100"/>
                        </a:lnSpc>
                        <a:spcAft>
                          <a:spcPts val="0"/>
                        </a:spcAft>
                      </a:pPr>
                      <a:r>
                        <a:rPr lang="ja-JP" sz="1200" kern="100" dirty="0">
                          <a:effectLst/>
                          <a:latin typeface="Century" panose="02040604050505020304" pitchFamily="18" charset="0"/>
                        </a:rPr>
                        <a:t>・</a:t>
                      </a:r>
                      <a:r>
                        <a:rPr lang="en-GB" altLang="ja-JP" sz="1200" kern="100" dirty="0">
                          <a:effectLst/>
                          <a:latin typeface="Century" panose="02040604050505020304" pitchFamily="18" charset="0"/>
                        </a:rPr>
                        <a:t>Public libraries</a:t>
                      </a:r>
                      <a:endParaRPr lang="en-GB" sz="12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53717" marR="53717" marT="6952" marB="6952" anchor="ctr">
                    <a:solidFill>
                      <a:schemeClr val="bg1"/>
                    </a:solidFill>
                  </a:tcPr>
                </a:tc>
                <a:tc>
                  <a:txBody>
                    <a:bodyPr/>
                    <a:lstStyle/>
                    <a:p>
                      <a:pPr marL="171450" indent="-171450" algn="l">
                        <a:lnSpc>
                          <a:spcPts val="1200"/>
                        </a:lnSpc>
                        <a:spcAft>
                          <a:spcPts val="0"/>
                        </a:spcAft>
                        <a:buFont typeface="Arial" panose="020B0604020202020204" pitchFamily="34" charset="0"/>
                        <a:buChar char="•"/>
                      </a:pPr>
                      <a:r>
                        <a:rPr lang="en-GB" sz="1200" kern="100" dirty="0">
                          <a:effectLst/>
                          <a:latin typeface="Century" panose="02040604050505020304" pitchFamily="18" charset="0"/>
                          <a:ea typeface="ＭＳ 明朝" panose="02020609040205080304" pitchFamily="17" charset="-128"/>
                          <a:cs typeface="Arial" panose="020B0604020202020204" pitchFamily="34" charset="0"/>
                        </a:rPr>
                        <a:t>Reading group activities and imaginative literature seminar</a:t>
                      </a:r>
                    </a:p>
                  </a:txBody>
                  <a:tcPr marL="53717" marR="53717" marT="6952" marB="6952" anchor="ctr">
                    <a:solidFill>
                      <a:schemeClr val="bg1"/>
                    </a:solidFill>
                  </a:tcPr>
                </a:tc>
                <a:extLst>
                  <a:ext uri="{0D108BD9-81ED-4DB2-BD59-A6C34878D82A}">
                    <a16:rowId xmlns:a16="http://schemas.microsoft.com/office/drawing/2014/main" val="411725827"/>
                  </a:ext>
                </a:extLst>
              </a:tr>
              <a:tr h="398211">
                <a:tc>
                  <a:txBody>
                    <a:bodyPr/>
                    <a:lstStyle/>
                    <a:p>
                      <a:pPr algn="l">
                        <a:lnSpc>
                          <a:spcPts val="1100"/>
                        </a:lnSpc>
                        <a:spcAft>
                          <a:spcPts val="0"/>
                        </a:spcAft>
                      </a:pPr>
                      <a:r>
                        <a:rPr lang="en-GB" sz="1200" kern="100" dirty="0">
                          <a:effectLst/>
                          <a:latin typeface="Century" panose="02040604050505020304" pitchFamily="18" charset="0"/>
                          <a:ea typeface="ＭＳ 明朝" panose="02020609040205080304" pitchFamily="17" charset="-128"/>
                          <a:cs typeface="Arial" panose="020B0604020202020204" pitchFamily="34" charset="0"/>
                        </a:rPr>
                        <a:t>Management and organizational behaviour</a:t>
                      </a:r>
                    </a:p>
                  </a:txBody>
                  <a:tcPr marL="53717" marR="53717" marT="6952" marB="6952" anchor="ctr">
                    <a:solidFill>
                      <a:schemeClr val="bg1"/>
                    </a:solidFill>
                  </a:tcPr>
                </a:tc>
                <a:tc>
                  <a:txBody>
                    <a:bodyPr/>
                    <a:lstStyle/>
                    <a:p>
                      <a:pPr algn="l">
                        <a:lnSpc>
                          <a:spcPts val="1100"/>
                        </a:lnSpc>
                        <a:spcAft>
                          <a:spcPts val="0"/>
                        </a:spcAft>
                      </a:pPr>
                      <a:r>
                        <a:rPr lang="en-GB" sz="1200" kern="100" dirty="0">
                          <a:effectLst/>
                          <a:latin typeface="Century" panose="02040604050505020304" pitchFamily="18" charset="0"/>
                          <a:ea typeface="ＭＳ 明朝" panose="02020609040205080304" pitchFamily="17" charset="-128"/>
                          <a:cs typeface="Arial" panose="020B0604020202020204" pitchFamily="34" charset="0"/>
                        </a:rPr>
                        <a:t>Management and organizational behaviour</a:t>
                      </a:r>
                    </a:p>
                  </a:txBody>
                  <a:tcPr marL="53717" marR="53717" marT="6952" marB="6952" anchor="ctr">
                    <a:solidFill>
                      <a:schemeClr val="bg1"/>
                    </a:solidFill>
                  </a:tcPr>
                </a:tc>
                <a:tc>
                  <a:txBody>
                    <a:bodyPr/>
                    <a:lstStyle/>
                    <a:p>
                      <a:pPr algn="l">
                        <a:lnSpc>
                          <a:spcPts val="1100"/>
                        </a:lnSpc>
                        <a:spcAft>
                          <a:spcPts val="0"/>
                        </a:spcAft>
                      </a:pPr>
                      <a:r>
                        <a:rPr lang="ja-JP" sz="1200" kern="100" dirty="0">
                          <a:effectLst/>
                          <a:latin typeface="Century" panose="02040604050505020304" pitchFamily="18" charset="0"/>
                        </a:rPr>
                        <a:t>・</a:t>
                      </a:r>
                      <a:r>
                        <a:rPr lang="en-GB" altLang="ja-JP" sz="1200" kern="100" dirty="0">
                          <a:effectLst/>
                          <a:latin typeface="Century" panose="02040604050505020304" pitchFamily="18" charset="0"/>
                        </a:rPr>
                        <a:t>Management for LIS </a:t>
                      </a:r>
                      <a:r>
                        <a:rPr lang="en-US" sz="1200" kern="100" dirty="0">
                          <a:effectLst/>
                          <a:latin typeface="Century" panose="02040604050505020304" pitchFamily="18" charset="0"/>
                        </a:rPr>
                        <a:t>1</a:t>
                      </a:r>
                      <a:endParaRPr lang="en-GB" sz="1200" kern="100" dirty="0">
                        <a:effectLst/>
                        <a:latin typeface="Century" panose="02040604050505020304" pitchFamily="18" charset="0"/>
                      </a:endParaRPr>
                    </a:p>
                    <a:p>
                      <a:pPr algn="l">
                        <a:lnSpc>
                          <a:spcPts val="1100"/>
                        </a:lnSpc>
                        <a:spcAft>
                          <a:spcPts val="0"/>
                        </a:spcAft>
                      </a:pPr>
                      <a:r>
                        <a:rPr lang="ja-JP" sz="1200" kern="100" dirty="0">
                          <a:effectLst/>
                          <a:latin typeface="Century" panose="02040604050505020304" pitchFamily="18" charset="0"/>
                        </a:rPr>
                        <a:t>・</a:t>
                      </a:r>
                      <a:r>
                        <a:rPr lang="en-GB" altLang="ja-JP" sz="1200" kern="100" dirty="0">
                          <a:effectLst/>
                          <a:latin typeface="Century" panose="02040604050505020304" pitchFamily="18" charset="0"/>
                        </a:rPr>
                        <a:t>Management for LIS 2</a:t>
                      </a:r>
                      <a:r>
                        <a:rPr lang="en-US" sz="1200" kern="100" dirty="0">
                          <a:effectLst/>
                          <a:latin typeface="Century" panose="02040604050505020304" pitchFamily="18" charset="0"/>
                        </a:rPr>
                        <a:t>2</a:t>
                      </a:r>
                      <a:endParaRPr lang="en-GB" sz="12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53717" marR="53717" marT="6952" marB="6952" anchor="ctr">
                    <a:solidFill>
                      <a:schemeClr val="bg1"/>
                    </a:solidFill>
                  </a:tcPr>
                </a:tc>
                <a:tc>
                  <a:txBody>
                    <a:bodyPr/>
                    <a:lstStyle/>
                    <a:p>
                      <a:pPr marL="171450" indent="-171450" algn="l">
                        <a:lnSpc>
                          <a:spcPts val="1200"/>
                        </a:lnSpc>
                        <a:spcAft>
                          <a:spcPts val="0"/>
                        </a:spcAft>
                        <a:buFont typeface="Arial" panose="020B0604020202020204" pitchFamily="34" charset="0"/>
                        <a:buChar char="•"/>
                      </a:pPr>
                      <a:r>
                        <a:rPr lang="en-GB" sz="1200" kern="100" dirty="0">
                          <a:effectLst/>
                          <a:latin typeface="Century" panose="02040604050505020304" pitchFamily="18" charset="0"/>
                          <a:ea typeface="ＭＳ 明朝" panose="02020609040205080304" pitchFamily="17" charset="-128"/>
                          <a:cs typeface="Arial" panose="020B0604020202020204" pitchFamily="34" charset="0"/>
                        </a:rPr>
                        <a:t>Shared session with MSs</a:t>
                      </a:r>
                    </a:p>
                  </a:txBody>
                  <a:tcPr marL="53717" marR="53717" marT="6952" marB="6952" anchor="ctr">
                    <a:solidFill>
                      <a:schemeClr val="bg1"/>
                    </a:solidFill>
                  </a:tcPr>
                </a:tc>
                <a:extLst>
                  <a:ext uri="{0D108BD9-81ED-4DB2-BD59-A6C34878D82A}">
                    <a16:rowId xmlns:a16="http://schemas.microsoft.com/office/drawing/2014/main" val="998451998"/>
                  </a:ext>
                </a:extLst>
              </a:tr>
              <a:tr h="208586">
                <a:tc>
                  <a:txBody>
                    <a:bodyPr/>
                    <a:lstStyle/>
                    <a:p>
                      <a:pPr algn="l">
                        <a:lnSpc>
                          <a:spcPts val="1100"/>
                        </a:lnSpc>
                        <a:spcAft>
                          <a:spcPts val="0"/>
                        </a:spcAft>
                      </a:pPr>
                      <a:r>
                        <a:rPr lang="en-GB" sz="1200" kern="100" dirty="0">
                          <a:effectLst/>
                          <a:latin typeface="Century" panose="02040604050505020304" pitchFamily="18" charset="0"/>
                          <a:ea typeface="ＭＳ 明朝" panose="02020609040205080304" pitchFamily="17" charset="-128"/>
                          <a:cs typeface="Arial" panose="020B0604020202020204" pitchFamily="34" charset="0"/>
                        </a:rPr>
                        <a:t>Knowledge acquisition and Study</a:t>
                      </a:r>
                    </a:p>
                  </a:txBody>
                  <a:tcPr marL="53717" marR="53717" marT="6952" marB="6952" anchor="ctr">
                    <a:solidFill>
                      <a:schemeClr val="bg1"/>
                    </a:solidFill>
                  </a:tcPr>
                </a:tc>
                <a:tc rowSpan="3">
                  <a:txBody>
                    <a:bodyPr/>
                    <a:lstStyle/>
                    <a:p>
                      <a:pPr algn="l">
                        <a:lnSpc>
                          <a:spcPts val="1100"/>
                        </a:lnSpc>
                        <a:spcAft>
                          <a:spcPts val="0"/>
                        </a:spcAft>
                      </a:pPr>
                      <a:r>
                        <a:rPr lang="en-GB" sz="1200" kern="100" dirty="0">
                          <a:effectLst/>
                          <a:latin typeface="Century" panose="02040604050505020304" pitchFamily="18" charset="0"/>
                          <a:ea typeface="ＭＳ 明朝" panose="02020609040205080304" pitchFamily="17" charset="-128"/>
                          <a:cs typeface="Arial" panose="020B0604020202020204" pitchFamily="34" charset="0"/>
                        </a:rPr>
                        <a:t>Sheffield graduates attributes</a:t>
                      </a:r>
                    </a:p>
                  </a:txBody>
                  <a:tcPr marL="53717" marR="53717" marT="6952" marB="6952" anchor="ctr">
                    <a:solidFill>
                      <a:schemeClr val="bg1"/>
                    </a:solidFill>
                  </a:tcPr>
                </a:tc>
                <a:tc rowSpan="3">
                  <a:txBody>
                    <a:bodyPr/>
                    <a:lstStyle/>
                    <a:p>
                      <a:pPr algn="l">
                        <a:lnSpc>
                          <a:spcPts val="1100"/>
                        </a:lnSpc>
                        <a:spcAft>
                          <a:spcPts val="0"/>
                        </a:spcAft>
                      </a:pPr>
                      <a:r>
                        <a:rPr lang="ja-JP" sz="1200" kern="100" dirty="0">
                          <a:effectLst/>
                          <a:latin typeface="Century" panose="02040604050505020304" pitchFamily="18" charset="0"/>
                        </a:rPr>
                        <a:t>・</a:t>
                      </a:r>
                      <a:r>
                        <a:rPr lang="en-GB" altLang="ja-JP" sz="1200" kern="100" dirty="0">
                          <a:effectLst/>
                          <a:latin typeface="Century" panose="02040604050505020304" pitchFamily="18" charset="0"/>
                        </a:rPr>
                        <a:t>Research methods</a:t>
                      </a:r>
                      <a:endParaRPr lang="en-GB" sz="1200" kern="100" dirty="0">
                        <a:effectLst/>
                        <a:latin typeface="Century" panose="02040604050505020304" pitchFamily="18" charset="0"/>
                      </a:endParaRPr>
                    </a:p>
                    <a:p>
                      <a:pPr algn="l">
                        <a:lnSpc>
                          <a:spcPts val="1100"/>
                        </a:lnSpc>
                        <a:spcAft>
                          <a:spcPts val="0"/>
                        </a:spcAft>
                      </a:pPr>
                      <a:r>
                        <a:rPr lang="ja-JP" sz="1200" kern="100" dirty="0">
                          <a:effectLst/>
                          <a:latin typeface="Century" panose="02040604050505020304" pitchFamily="18" charset="0"/>
                        </a:rPr>
                        <a:t>・</a:t>
                      </a:r>
                      <a:r>
                        <a:rPr lang="en-GB" altLang="ja-JP" sz="1200" kern="100" dirty="0">
                          <a:effectLst/>
                          <a:latin typeface="Century" panose="02040604050505020304" pitchFamily="18" charset="0"/>
                        </a:rPr>
                        <a:t>Dissertation (equivalent to 3 modules)</a:t>
                      </a:r>
                      <a:endParaRPr lang="en-GB" sz="1200" kern="100" dirty="0">
                        <a:effectLst/>
                        <a:latin typeface="Century" panose="02040604050505020304" pitchFamily="18" charset="0"/>
                      </a:endParaRPr>
                    </a:p>
                    <a:p>
                      <a:pPr marL="101600" indent="-101600" algn="l">
                        <a:lnSpc>
                          <a:spcPts val="1100"/>
                        </a:lnSpc>
                        <a:spcAft>
                          <a:spcPts val="0"/>
                        </a:spcAft>
                      </a:pPr>
                      <a:r>
                        <a:rPr lang="ja-JP" sz="1200" kern="100" dirty="0">
                          <a:effectLst/>
                          <a:latin typeface="Century" panose="02040604050505020304" pitchFamily="18" charset="0"/>
                        </a:rPr>
                        <a:t>・</a:t>
                      </a:r>
                      <a:r>
                        <a:rPr lang="en-GB" altLang="ja-JP" sz="1200" kern="100" dirty="0">
                          <a:effectLst/>
                          <a:latin typeface="Century" panose="02040604050505020304" pitchFamily="18" charset="0"/>
                        </a:rPr>
                        <a:t>Essential computer skills(</a:t>
                      </a:r>
                      <a:r>
                        <a:rPr lang="en-GB" altLang="ja-JP" sz="1200" kern="100" dirty="0" err="1">
                          <a:effectLst/>
                          <a:latin typeface="Century" panose="02040604050505020304" pitchFamily="18" charset="0"/>
                        </a:rPr>
                        <a:t>lectre</a:t>
                      </a:r>
                      <a:r>
                        <a:rPr lang="en-GB" altLang="ja-JP" sz="1200" kern="100" dirty="0">
                          <a:effectLst/>
                          <a:latin typeface="Century" panose="02040604050505020304" pitchFamily="18" charset="0"/>
                        </a:rPr>
                        <a:t> + practices, </a:t>
                      </a:r>
                      <a:r>
                        <a:rPr lang="en-GB" altLang="ja-JP" sz="1200" kern="100" dirty="0" err="1">
                          <a:effectLst/>
                          <a:latin typeface="Century" panose="02040604050505020304" pitchFamily="18" charset="0"/>
                        </a:rPr>
                        <a:t>opeional</a:t>
                      </a:r>
                      <a:r>
                        <a:rPr lang="en-GB" altLang="ja-JP" sz="1200" kern="100" dirty="0">
                          <a:effectLst/>
                          <a:latin typeface="Century" panose="02040604050505020304" pitchFamily="18" charset="0"/>
                        </a:rPr>
                        <a:t>)</a:t>
                      </a:r>
                      <a:endParaRPr lang="en-GB" sz="12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53717" marR="53717" marT="6952" marB="6952" anchor="ctr">
                    <a:solidFill>
                      <a:schemeClr val="bg1"/>
                    </a:solidFill>
                  </a:tcPr>
                </a:tc>
                <a:tc rowSpan="3">
                  <a:txBody>
                    <a:bodyPr/>
                    <a:lstStyle/>
                    <a:p>
                      <a:pPr algn="just">
                        <a:lnSpc>
                          <a:spcPts val="1200"/>
                        </a:lnSpc>
                        <a:spcAft>
                          <a:spcPts val="0"/>
                        </a:spcAft>
                      </a:pPr>
                      <a:r>
                        <a:rPr lang="en-US" sz="1200" kern="100" dirty="0">
                          <a:effectLst/>
                          <a:latin typeface="Century" panose="02040604050505020304" pitchFamily="18" charset="0"/>
                        </a:rPr>
                        <a:t> </a:t>
                      </a:r>
                      <a:endParaRPr lang="en-GB" sz="1200" kern="100" dirty="0">
                        <a:effectLst/>
                        <a:latin typeface="Century" panose="02040604050505020304" pitchFamily="18" charset="0"/>
                        <a:ea typeface="ＭＳ 明朝" panose="02020609040205080304" pitchFamily="17" charset="-128"/>
                        <a:cs typeface="Arial" panose="020B0604020202020204" pitchFamily="34" charset="0"/>
                      </a:endParaRPr>
                    </a:p>
                  </a:txBody>
                  <a:tcPr marL="53717" marR="53717" marT="6952" marB="6952" anchor="ctr">
                    <a:solidFill>
                      <a:schemeClr val="bg1"/>
                    </a:solidFill>
                  </a:tcPr>
                </a:tc>
                <a:extLst>
                  <a:ext uri="{0D108BD9-81ED-4DB2-BD59-A6C34878D82A}">
                    <a16:rowId xmlns:a16="http://schemas.microsoft.com/office/drawing/2014/main" val="2275356699"/>
                  </a:ext>
                </a:extLst>
              </a:tr>
              <a:tr h="398211">
                <a:tc>
                  <a:txBody>
                    <a:bodyPr/>
                    <a:lstStyle/>
                    <a:p>
                      <a:pPr algn="l">
                        <a:lnSpc>
                          <a:spcPts val="1100"/>
                        </a:lnSpc>
                        <a:spcAft>
                          <a:spcPts val="0"/>
                        </a:spcAft>
                      </a:pPr>
                      <a:r>
                        <a:rPr lang="en-GB" sz="1200" kern="100" dirty="0">
                          <a:effectLst/>
                          <a:latin typeface="Century" panose="02040604050505020304" pitchFamily="18" charset="0"/>
                          <a:ea typeface="ＭＳ 明朝" panose="02020609040205080304" pitchFamily="17" charset="-128"/>
                          <a:cs typeface="Arial" panose="020B0604020202020204" pitchFamily="34" charset="0"/>
                        </a:rPr>
                        <a:t>Communication and Interpersonal skills</a:t>
                      </a:r>
                    </a:p>
                  </a:txBody>
                  <a:tcPr marL="53717" marR="53717" marT="6952" marB="6952" anchor="ctr">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0673145"/>
                  </a:ext>
                </a:extLst>
              </a:tr>
              <a:tr h="208586">
                <a:tc>
                  <a:txBody>
                    <a:bodyPr/>
                    <a:lstStyle/>
                    <a:p>
                      <a:pPr algn="l">
                        <a:lnSpc>
                          <a:spcPts val="1100"/>
                        </a:lnSpc>
                        <a:spcAft>
                          <a:spcPts val="0"/>
                        </a:spcAft>
                      </a:pPr>
                      <a:r>
                        <a:rPr lang="en-GB" sz="1200" kern="100" dirty="0">
                          <a:effectLst/>
                          <a:latin typeface="Century" panose="02040604050505020304" pitchFamily="18" charset="0"/>
                          <a:ea typeface="ＭＳ 明朝" panose="02020609040205080304" pitchFamily="17" charset="-128"/>
                          <a:cs typeface="Arial" panose="020B0604020202020204" pitchFamily="34" charset="0"/>
                        </a:rPr>
                        <a:t>Information and communications technology</a:t>
                      </a:r>
                    </a:p>
                  </a:txBody>
                  <a:tcPr marL="53717" marR="53717" marT="6952" marB="6952" anchor="ctr">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40467378"/>
                  </a:ext>
                </a:extLst>
              </a:tr>
            </a:tbl>
          </a:graphicData>
        </a:graphic>
      </p:graphicFrame>
    </p:spTree>
    <p:extLst>
      <p:ext uri="{BB962C8B-B14F-4D97-AF65-F5344CB8AC3E}">
        <p14:creationId xmlns:p14="http://schemas.microsoft.com/office/powerpoint/2010/main" val="3441144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7EC8C6-2E71-4666-82E7-CDF37ED8BB64}"/>
              </a:ext>
            </a:extLst>
          </p:cNvPr>
          <p:cNvSpPr>
            <a:spLocks noGrp="1"/>
          </p:cNvSpPr>
          <p:nvPr>
            <p:ph type="title"/>
          </p:nvPr>
        </p:nvSpPr>
        <p:spPr>
          <a:xfrm>
            <a:off x="278780" y="30064"/>
            <a:ext cx="8196147" cy="1151965"/>
          </a:xfrm>
        </p:spPr>
        <p:txBody>
          <a:bodyPr/>
          <a:lstStyle/>
          <a:p>
            <a:r>
              <a:rPr lang="en-GB" sz="3200" dirty="0"/>
              <a:t>School of Information Studies, Charles Sturt University</a:t>
            </a:r>
            <a:endParaRPr lang="en-GB" dirty="0"/>
          </a:p>
        </p:txBody>
      </p:sp>
      <p:sp>
        <p:nvSpPr>
          <p:cNvPr id="4" name="コンテンツ プレースホルダー 2">
            <a:extLst>
              <a:ext uri="{FF2B5EF4-FFF2-40B4-BE49-F238E27FC236}">
                <a16:creationId xmlns:a16="http://schemas.microsoft.com/office/drawing/2014/main" id="{EFE07186-E16C-4F82-96D7-85480132AC1B}"/>
              </a:ext>
            </a:extLst>
          </p:cNvPr>
          <p:cNvSpPr>
            <a:spLocks noGrp="1"/>
          </p:cNvSpPr>
          <p:nvPr>
            <p:ph sz="quarter" idx="13"/>
          </p:nvPr>
        </p:nvSpPr>
        <p:spPr>
          <a:xfrm>
            <a:off x="278780" y="1009403"/>
            <a:ext cx="8240752" cy="4666567"/>
          </a:xfrm>
        </p:spPr>
        <p:txBody>
          <a:bodyPr>
            <a:normAutofit fontScale="62500" lnSpcReduction="20000"/>
          </a:bodyPr>
          <a:lstStyle/>
          <a:p>
            <a:pPr marL="0" indent="0">
              <a:buNone/>
            </a:pPr>
            <a:r>
              <a:rPr lang="en-GB" sz="3200" dirty="0"/>
              <a:t>Degree Programs</a:t>
            </a:r>
          </a:p>
          <a:p>
            <a:r>
              <a:rPr lang="en-GB" sz="2600" dirty="0"/>
              <a:t>Graduate Diploma of Information Studies </a:t>
            </a:r>
            <a:r>
              <a:rPr lang="en-GB" altLang="ja-JP" sz="2600" dirty="0"/>
              <a:t>(On-campus/Distance)</a:t>
            </a:r>
          </a:p>
          <a:p>
            <a:pPr lvl="1">
              <a:lnSpc>
                <a:spcPct val="100000"/>
              </a:lnSpc>
            </a:pPr>
            <a:r>
              <a:rPr lang="en-US" altLang="ja-JP" dirty="0"/>
              <a:t>404 Foundation of Information Studies</a:t>
            </a:r>
            <a:endParaRPr lang="ja-JP" altLang="en-US" dirty="0"/>
          </a:p>
          <a:p>
            <a:pPr lvl="1">
              <a:lnSpc>
                <a:spcPct val="100000"/>
              </a:lnSpc>
            </a:pPr>
            <a:r>
              <a:rPr lang="en-US" altLang="ja-JP" dirty="0"/>
              <a:t>406 </a:t>
            </a:r>
            <a:r>
              <a:rPr lang="ja-JP" altLang="en-US" dirty="0"/>
              <a:t> </a:t>
            </a:r>
            <a:r>
              <a:rPr lang="en-GB" altLang="ja-JP" dirty="0"/>
              <a:t>Information</a:t>
            </a:r>
            <a:r>
              <a:rPr lang="ja-JP" altLang="en-US" dirty="0"/>
              <a:t> </a:t>
            </a:r>
            <a:r>
              <a:rPr lang="en-GB" altLang="ja-JP" dirty="0"/>
              <a:t>Sources &amp; Services</a:t>
            </a:r>
            <a:endParaRPr lang="ja-JP" altLang="en-US" dirty="0"/>
          </a:p>
          <a:p>
            <a:pPr lvl="1">
              <a:lnSpc>
                <a:spcPct val="100000"/>
              </a:lnSpc>
            </a:pPr>
            <a:r>
              <a:rPr lang="en-US" altLang="ja-JP" dirty="0"/>
              <a:t>407 </a:t>
            </a:r>
            <a:r>
              <a:rPr lang="en-GB" altLang="ja-JP" dirty="0"/>
              <a:t>Professional</a:t>
            </a:r>
            <a:r>
              <a:rPr lang="ja-JP" altLang="en-US" dirty="0"/>
              <a:t> </a:t>
            </a:r>
            <a:r>
              <a:rPr lang="en-GB" altLang="ja-JP" dirty="0"/>
              <a:t>Study</a:t>
            </a:r>
            <a:r>
              <a:rPr lang="ja-JP" altLang="en-US" dirty="0"/>
              <a:t> </a:t>
            </a:r>
            <a:r>
              <a:rPr lang="en-GB" altLang="ja-JP" dirty="0"/>
              <a:t>Visit</a:t>
            </a:r>
            <a:endParaRPr lang="ja-JP" altLang="en-US" dirty="0"/>
          </a:p>
          <a:p>
            <a:pPr lvl="1">
              <a:lnSpc>
                <a:spcPct val="100000"/>
              </a:lnSpc>
            </a:pPr>
            <a:r>
              <a:rPr lang="en-US" altLang="ja-JP" dirty="0"/>
              <a:t>408 </a:t>
            </a:r>
            <a:r>
              <a:rPr lang="en-GB" altLang="ja-JP" dirty="0"/>
              <a:t>Professional Placement</a:t>
            </a:r>
            <a:endParaRPr lang="ja-JP" altLang="en-US" dirty="0"/>
          </a:p>
          <a:p>
            <a:pPr lvl="1">
              <a:lnSpc>
                <a:spcPct val="100000"/>
              </a:lnSpc>
            </a:pPr>
            <a:r>
              <a:rPr lang="en-US" altLang="ja-JP" dirty="0"/>
              <a:t>415 </a:t>
            </a:r>
            <a:r>
              <a:rPr lang="en-GB" altLang="ja-JP" dirty="0"/>
              <a:t>Management</a:t>
            </a:r>
            <a:r>
              <a:rPr lang="ja-JP" altLang="en-US" dirty="0"/>
              <a:t> </a:t>
            </a:r>
            <a:r>
              <a:rPr lang="en-GB" altLang="ja-JP" dirty="0"/>
              <a:t>of</a:t>
            </a:r>
            <a:r>
              <a:rPr lang="ja-JP" altLang="en-US" dirty="0"/>
              <a:t> </a:t>
            </a:r>
            <a:r>
              <a:rPr lang="en-GB" altLang="ja-JP" dirty="0"/>
              <a:t>Information</a:t>
            </a:r>
            <a:r>
              <a:rPr lang="ja-JP" altLang="en-US" dirty="0"/>
              <a:t> </a:t>
            </a:r>
            <a:r>
              <a:rPr lang="en-GB" altLang="ja-JP" dirty="0"/>
              <a:t>Agencies</a:t>
            </a:r>
            <a:endParaRPr lang="ja-JP" altLang="en-US" dirty="0"/>
          </a:p>
          <a:p>
            <a:pPr lvl="1">
              <a:lnSpc>
                <a:spcPct val="100000"/>
              </a:lnSpc>
            </a:pPr>
            <a:r>
              <a:rPr lang="en-US" altLang="ja-JP" dirty="0"/>
              <a:t>425 </a:t>
            </a:r>
            <a:r>
              <a:rPr lang="en-GB" altLang="ja-JP" dirty="0"/>
              <a:t>Describing</a:t>
            </a:r>
            <a:r>
              <a:rPr lang="ja-JP" altLang="en-US" dirty="0"/>
              <a:t> </a:t>
            </a:r>
            <a:r>
              <a:rPr lang="en-GB" altLang="ja-JP" dirty="0"/>
              <a:t>&amp;</a:t>
            </a:r>
            <a:r>
              <a:rPr lang="ja-JP" altLang="en-US" dirty="0"/>
              <a:t> </a:t>
            </a:r>
            <a:r>
              <a:rPr lang="en-GB" altLang="ja-JP" dirty="0"/>
              <a:t>Analysing</a:t>
            </a:r>
            <a:r>
              <a:rPr lang="ja-JP" altLang="en-US" dirty="0"/>
              <a:t> </a:t>
            </a:r>
            <a:r>
              <a:rPr lang="en-GB" altLang="ja-JP" dirty="0"/>
              <a:t>Information</a:t>
            </a:r>
            <a:r>
              <a:rPr lang="ja-JP" altLang="en-US" dirty="0"/>
              <a:t> </a:t>
            </a:r>
            <a:r>
              <a:rPr lang="en-GB" altLang="ja-JP" dirty="0"/>
              <a:t>Resources</a:t>
            </a:r>
            <a:endParaRPr lang="ja-JP" altLang="en-US" dirty="0"/>
          </a:p>
          <a:p>
            <a:pPr lvl="1">
              <a:lnSpc>
                <a:spcPct val="100000"/>
              </a:lnSpc>
            </a:pPr>
            <a:r>
              <a:rPr lang="en-US" altLang="ja-JP" dirty="0"/>
              <a:t>429 The </a:t>
            </a:r>
            <a:r>
              <a:rPr lang="en-GB" altLang="ja-JP" dirty="0"/>
              <a:t>Information</a:t>
            </a:r>
            <a:r>
              <a:rPr lang="ja-JP" altLang="en-US" dirty="0"/>
              <a:t> </a:t>
            </a:r>
            <a:r>
              <a:rPr lang="en-GB" altLang="ja-JP" dirty="0"/>
              <a:t>Society</a:t>
            </a:r>
            <a:endParaRPr lang="ja-JP" altLang="en-US" dirty="0"/>
          </a:p>
          <a:p>
            <a:pPr lvl="1">
              <a:lnSpc>
                <a:spcPct val="100000"/>
              </a:lnSpc>
            </a:pPr>
            <a:r>
              <a:rPr lang="en-US" altLang="ja-JP" dirty="0"/>
              <a:t>435 </a:t>
            </a:r>
            <a:r>
              <a:rPr lang="en-GB" altLang="ja-JP" dirty="0"/>
              <a:t>Collections</a:t>
            </a:r>
            <a:endParaRPr lang="ja-JP" altLang="en-US" dirty="0"/>
          </a:p>
          <a:p>
            <a:pPr lvl="1">
              <a:lnSpc>
                <a:spcPct val="100000"/>
              </a:lnSpc>
            </a:pPr>
            <a:r>
              <a:rPr lang="en-US" altLang="ja-JP" dirty="0"/>
              <a:t>447 </a:t>
            </a:r>
            <a:r>
              <a:rPr lang="en-GB" altLang="ja-JP" dirty="0"/>
              <a:t>Research</a:t>
            </a:r>
            <a:r>
              <a:rPr lang="ja-JP" altLang="en-US" dirty="0"/>
              <a:t> </a:t>
            </a:r>
            <a:r>
              <a:rPr lang="en-GB" altLang="ja-JP" dirty="0"/>
              <a:t>in Practice</a:t>
            </a:r>
          </a:p>
          <a:p>
            <a:r>
              <a:rPr lang="en-GB" altLang="ja-JP" sz="2600" dirty="0"/>
              <a:t>Master of Information Studies With Specializations (On-campus/Distance)	</a:t>
            </a:r>
          </a:p>
          <a:p>
            <a:pPr lvl="1">
              <a:lnSpc>
                <a:spcPct val="100000"/>
              </a:lnSpc>
            </a:pPr>
            <a:r>
              <a:rPr lang="en-GB" altLang="ja-JP" dirty="0"/>
              <a:t>Children’s Librarianship</a:t>
            </a:r>
          </a:p>
          <a:p>
            <a:pPr lvl="1">
              <a:lnSpc>
                <a:spcPct val="100000"/>
              </a:lnSpc>
            </a:pPr>
            <a:r>
              <a:rPr lang="en-GB" altLang="ja-JP" dirty="0"/>
              <a:t>Community Informatics</a:t>
            </a:r>
          </a:p>
          <a:p>
            <a:pPr lvl="1">
              <a:lnSpc>
                <a:spcPct val="100000"/>
              </a:lnSpc>
            </a:pPr>
            <a:r>
              <a:rPr lang="en-GB" altLang="ja-JP" dirty="0"/>
              <a:t>Information Architecture</a:t>
            </a:r>
          </a:p>
          <a:p>
            <a:pPr lvl="1">
              <a:lnSpc>
                <a:spcPct val="100000"/>
              </a:lnSpc>
            </a:pPr>
            <a:r>
              <a:rPr lang="en-GB" altLang="ja-JP" dirty="0"/>
              <a:t>Information and Knowledge Management</a:t>
            </a:r>
          </a:p>
          <a:p>
            <a:pPr lvl="1">
              <a:lnSpc>
                <a:spcPct val="100000"/>
              </a:lnSpc>
            </a:pPr>
            <a:r>
              <a:rPr lang="en-GB" altLang="ja-JP" dirty="0"/>
              <a:t>Librarianship</a:t>
            </a:r>
          </a:p>
          <a:p>
            <a:pPr lvl="1">
              <a:lnSpc>
                <a:spcPct val="100000"/>
              </a:lnSpc>
            </a:pPr>
            <a:r>
              <a:rPr lang="en-GB" altLang="ja-JP" dirty="0"/>
              <a:t>Records and Archival Management</a:t>
            </a:r>
            <a:endParaRPr lang="ja-JP" altLang="en-US" dirty="0"/>
          </a:p>
          <a:p>
            <a:r>
              <a:rPr lang="en-GB" sz="2600" dirty="0"/>
              <a:t>Master of Education: Teacher Librarianship (Distance)</a:t>
            </a:r>
            <a:endParaRPr lang="ja-JP" altLang="en-US" sz="2600" dirty="0"/>
          </a:p>
        </p:txBody>
      </p:sp>
    </p:spTree>
    <p:extLst>
      <p:ext uri="{BB962C8B-B14F-4D97-AF65-F5344CB8AC3E}">
        <p14:creationId xmlns:p14="http://schemas.microsoft.com/office/powerpoint/2010/main" val="2655048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65619D-0DD8-4496-8F13-36EBC70046D9}"/>
              </a:ext>
            </a:extLst>
          </p:cNvPr>
          <p:cNvSpPr>
            <a:spLocks noGrp="1"/>
          </p:cNvSpPr>
          <p:nvPr>
            <p:ph type="title"/>
          </p:nvPr>
        </p:nvSpPr>
        <p:spPr>
          <a:xfrm>
            <a:off x="269051" y="151493"/>
            <a:ext cx="7797662" cy="652346"/>
          </a:xfrm>
        </p:spPr>
        <p:txBody>
          <a:bodyPr/>
          <a:lstStyle/>
          <a:p>
            <a:r>
              <a:rPr lang="en-GB" sz="4000" dirty="0"/>
              <a:t>Tends in Asia &amp; Pacific Region</a:t>
            </a:r>
          </a:p>
        </p:txBody>
      </p:sp>
      <p:pic>
        <p:nvPicPr>
          <p:cNvPr id="5" name="コンテンツ プレースホルダー 4">
            <a:extLst>
              <a:ext uri="{FF2B5EF4-FFF2-40B4-BE49-F238E27FC236}">
                <a16:creationId xmlns:a16="http://schemas.microsoft.com/office/drawing/2014/main" id="{5EB48B57-0DAE-4CEE-B004-FBEB235153B0}"/>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69050" y="803839"/>
            <a:ext cx="2730491" cy="4089826"/>
          </a:xfrm>
        </p:spPr>
      </p:pic>
      <p:sp>
        <p:nvSpPr>
          <p:cNvPr id="3" name="テキスト ボックス 2">
            <a:extLst>
              <a:ext uri="{FF2B5EF4-FFF2-40B4-BE49-F238E27FC236}">
                <a16:creationId xmlns:a16="http://schemas.microsoft.com/office/drawing/2014/main" id="{75858529-477A-4BC5-A472-10AE99BE7DA1}"/>
              </a:ext>
            </a:extLst>
          </p:cNvPr>
          <p:cNvSpPr txBox="1"/>
          <p:nvPr/>
        </p:nvSpPr>
        <p:spPr>
          <a:xfrm>
            <a:off x="2999541" y="803839"/>
            <a:ext cx="5823824" cy="5447645"/>
          </a:xfrm>
          <a:prstGeom prst="rect">
            <a:avLst/>
          </a:prstGeom>
          <a:solidFill>
            <a:schemeClr val="accent1">
              <a:lumMod val="75000"/>
            </a:schemeClr>
          </a:solidFill>
        </p:spPr>
        <p:txBody>
          <a:bodyPr wrap="square" rtlCol="0">
            <a:spAutoFit/>
          </a:bodyPr>
          <a:lstStyle/>
          <a:p>
            <a:r>
              <a:rPr lang="en-GB" sz="1200" dirty="0">
                <a:solidFill>
                  <a:schemeClr val="bg1"/>
                </a:solidFill>
              </a:rPr>
              <a:t>Chapter 1: </a:t>
            </a:r>
            <a:r>
              <a:rPr lang="en-GB" sz="1200" dirty="0" err="1">
                <a:solidFill>
                  <a:schemeClr val="bg1"/>
                </a:solidFill>
              </a:rPr>
              <a:t>GlobaLIS</a:t>
            </a:r>
            <a:r>
              <a:rPr lang="en-GB" sz="1200" dirty="0">
                <a:solidFill>
                  <a:schemeClr val="bg1"/>
                </a:solidFill>
              </a:rPr>
              <a:t>: Toward the Regional Cooperation in the Education of Library and Information Professionals in the Asia-Pacific Region / Makiko Miwa　</a:t>
            </a:r>
          </a:p>
          <a:p>
            <a:r>
              <a:rPr lang="en-GB" sz="1200" dirty="0">
                <a:solidFill>
                  <a:schemeClr val="bg1"/>
                </a:solidFill>
              </a:rPr>
              <a:t>Chapter 2: Regional Quality Assurance System for Higher Education in Southeast Asia / Shizuko Miyahara </a:t>
            </a:r>
          </a:p>
          <a:p>
            <a:r>
              <a:rPr lang="en-GB" sz="1200" dirty="0">
                <a:solidFill>
                  <a:schemeClr val="bg1"/>
                </a:solidFill>
              </a:rPr>
              <a:t>Chapter 3: International Developments in School Library Studies: A Report on the School Library Initiatives for Asia &amp; Pacific (SLAP) Forum / Yumiko Kasai</a:t>
            </a:r>
          </a:p>
          <a:p>
            <a:r>
              <a:rPr lang="en-GB" sz="1200" dirty="0">
                <a:solidFill>
                  <a:schemeClr val="bg1"/>
                </a:solidFill>
              </a:rPr>
              <a:t>Chapter 4: Is the GALÁPAGOS Phenomenon Over? : Second Consideration of Japanese LIS Education in the International Setting / Akira </a:t>
            </a:r>
            <a:r>
              <a:rPr lang="en-GB" sz="1200" dirty="0" err="1">
                <a:solidFill>
                  <a:schemeClr val="bg1"/>
                </a:solidFill>
              </a:rPr>
              <a:t>Nemoto</a:t>
            </a:r>
            <a:r>
              <a:rPr lang="en-GB" sz="1200" dirty="0">
                <a:solidFill>
                  <a:schemeClr val="bg1"/>
                </a:solidFill>
              </a:rPr>
              <a:t> </a:t>
            </a:r>
          </a:p>
          <a:p>
            <a:r>
              <a:rPr lang="en-GB" sz="1200" dirty="0">
                <a:solidFill>
                  <a:schemeClr val="bg1"/>
                </a:solidFill>
              </a:rPr>
              <a:t>Chapter 5: Qualitatively maintaining library and information science education in China / Li </a:t>
            </a:r>
            <a:r>
              <a:rPr lang="en-GB" sz="1200" dirty="0" err="1">
                <a:solidFill>
                  <a:schemeClr val="bg1"/>
                </a:solidFill>
              </a:rPr>
              <a:t>Changqing</a:t>
            </a:r>
            <a:endParaRPr lang="en-GB" sz="1200" dirty="0">
              <a:solidFill>
                <a:schemeClr val="bg1"/>
              </a:solidFill>
            </a:endParaRPr>
          </a:p>
          <a:p>
            <a:r>
              <a:rPr lang="en-GB" sz="1200" dirty="0">
                <a:solidFill>
                  <a:schemeClr val="bg1"/>
                </a:solidFill>
              </a:rPr>
              <a:t>Chapter 6: LIS Education and Quality Assurance System in Asia-Pacific: Taiwan /</a:t>
            </a:r>
          </a:p>
          <a:p>
            <a:r>
              <a:rPr lang="en-GB" sz="1200" dirty="0" err="1">
                <a:solidFill>
                  <a:schemeClr val="bg1"/>
                </a:solidFill>
              </a:rPr>
              <a:t>Chihfeng</a:t>
            </a:r>
            <a:r>
              <a:rPr lang="en-GB" sz="1200" dirty="0">
                <a:solidFill>
                  <a:schemeClr val="bg1"/>
                </a:solidFill>
              </a:rPr>
              <a:t> P. Lin </a:t>
            </a:r>
          </a:p>
          <a:p>
            <a:r>
              <a:rPr lang="en-GB" sz="1200" dirty="0">
                <a:solidFill>
                  <a:schemeClr val="bg1"/>
                </a:solidFill>
              </a:rPr>
              <a:t>Chapter 7: LIS Education and Quality Assurance System in Asia-Pacific: Malaysia / </a:t>
            </a:r>
          </a:p>
          <a:p>
            <a:r>
              <a:rPr lang="en-GB" sz="1200" dirty="0" err="1">
                <a:solidFill>
                  <a:schemeClr val="bg1"/>
                </a:solidFill>
              </a:rPr>
              <a:t>Mohd</a:t>
            </a:r>
            <a:r>
              <a:rPr lang="en-GB" sz="1200" dirty="0">
                <a:solidFill>
                  <a:schemeClr val="bg1"/>
                </a:solidFill>
              </a:rPr>
              <a:t> Sharif </a:t>
            </a:r>
            <a:r>
              <a:rPr lang="en-GB" sz="1200" dirty="0" err="1">
                <a:solidFill>
                  <a:schemeClr val="bg1"/>
                </a:solidFill>
              </a:rPr>
              <a:t>Mohd</a:t>
            </a:r>
            <a:r>
              <a:rPr lang="en-GB" sz="1200" dirty="0">
                <a:solidFill>
                  <a:schemeClr val="bg1"/>
                </a:solidFill>
              </a:rPr>
              <a:t> Saad, </a:t>
            </a:r>
            <a:r>
              <a:rPr lang="en-GB" sz="1200" dirty="0" err="1">
                <a:solidFill>
                  <a:schemeClr val="bg1"/>
                </a:solidFill>
              </a:rPr>
              <a:t>Rusnah</a:t>
            </a:r>
            <a:r>
              <a:rPr lang="en-GB" sz="1200" dirty="0">
                <a:solidFill>
                  <a:schemeClr val="bg1"/>
                </a:solidFill>
              </a:rPr>
              <a:t> </a:t>
            </a:r>
            <a:r>
              <a:rPr lang="en-GB" sz="1200" dirty="0" err="1">
                <a:solidFill>
                  <a:schemeClr val="bg1"/>
                </a:solidFill>
              </a:rPr>
              <a:t>Johare</a:t>
            </a:r>
            <a:r>
              <a:rPr lang="en-GB" sz="1200" dirty="0">
                <a:solidFill>
                  <a:schemeClr val="bg1"/>
                </a:solidFill>
              </a:rPr>
              <a:t>, </a:t>
            </a:r>
            <a:r>
              <a:rPr lang="en-GB" sz="1200" dirty="0" err="1">
                <a:solidFill>
                  <a:schemeClr val="bg1"/>
                </a:solidFill>
              </a:rPr>
              <a:t>Fuziah</a:t>
            </a:r>
            <a:r>
              <a:rPr lang="en-GB" sz="1200" dirty="0">
                <a:solidFill>
                  <a:schemeClr val="bg1"/>
                </a:solidFill>
              </a:rPr>
              <a:t> </a:t>
            </a:r>
            <a:r>
              <a:rPr lang="en-GB" sz="1200" dirty="0" err="1">
                <a:solidFill>
                  <a:schemeClr val="bg1"/>
                </a:solidFill>
              </a:rPr>
              <a:t>Mohd</a:t>
            </a:r>
            <a:r>
              <a:rPr lang="en-GB" sz="1200" dirty="0">
                <a:solidFill>
                  <a:schemeClr val="bg1"/>
                </a:solidFill>
              </a:rPr>
              <a:t> </a:t>
            </a:r>
            <a:r>
              <a:rPr lang="en-GB" sz="1200" dirty="0" err="1">
                <a:solidFill>
                  <a:schemeClr val="bg1"/>
                </a:solidFill>
              </a:rPr>
              <a:t>Nadzar</a:t>
            </a:r>
            <a:endParaRPr lang="en-GB" sz="1200" dirty="0">
              <a:solidFill>
                <a:schemeClr val="bg1"/>
              </a:solidFill>
            </a:endParaRPr>
          </a:p>
          <a:p>
            <a:r>
              <a:rPr lang="en-GB" sz="1200" dirty="0">
                <a:solidFill>
                  <a:schemeClr val="bg1"/>
                </a:solidFill>
              </a:rPr>
              <a:t>Chapter 8: LIS Education: Quality Assurance System in the Philippines / Lourdes T. David </a:t>
            </a:r>
          </a:p>
          <a:p>
            <a:r>
              <a:rPr lang="en-GB" sz="1200" dirty="0">
                <a:solidFill>
                  <a:schemeClr val="bg1"/>
                </a:solidFill>
              </a:rPr>
              <a:t>Chapter 9: LIS Education and Quality Assurance System in Asia-Pacific Region Thailand: Recent trends and issues / </a:t>
            </a:r>
            <a:r>
              <a:rPr lang="en-GB" sz="1200" dirty="0" err="1">
                <a:solidFill>
                  <a:schemeClr val="bg1"/>
                </a:solidFill>
              </a:rPr>
              <a:t>Sujin</a:t>
            </a:r>
            <a:r>
              <a:rPr lang="en-GB" sz="1200" dirty="0">
                <a:solidFill>
                  <a:schemeClr val="bg1"/>
                </a:solidFill>
              </a:rPr>
              <a:t> </a:t>
            </a:r>
            <a:r>
              <a:rPr lang="en-GB" sz="1200" dirty="0" err="1">
                <a:solidFill>
                  <a:schemeClr val="bg1"/>
                </a:solidFill>
              </a:rPr>
              <a:t>Butdisuwan</a:t>
            </a:r>
            <a:endParaRPr lang="en-GB" sz="1200" dirty="0">
              <a:solidFill>
                <a:schemeClr val="bg1"/>
              </a:solidFill>
            </a:endParaRPr>
          </a:p>
          <a:p>
            <a:r>
              <a:rPr lang="en-GB" sz="1200" dirty="0">
                <a:solidFill>
                  <a:schemeClr val="bg1"/>
                </a:solidFill>
              </a:rPr>
              <a:t>Chapter 10: LIS Education and Quality Assurance System in Asia Pacific: Indonesia</a:t>
            </a:r>
          </a:p>
          <a:p>
            <a:r>
              <a:rPr lang="en-GB" sz="1200" dirty="0">
                <a:solidFill>
                  <a:schemeClr val="bg1"/>
                </a:solidFill>
              </a:rPr>
              <a:t>L. </a:t>
            </a:r>
            <a:r>
              <a:rPr lang="en-GB" sz="1200" dirty="0" err="1">
                <a:solidFill>
                  <a:schemeClr val="bg1"/>
                </a:solidFill>
              </a:rPr>
              <a:t>Sulistyo-Basuki</a:t>
            </a:r>
            <a:r>
              <a:rPr lang="en-GB" sz="1200" dirty="0">
                <a:solidFill>
                  <a:schemeClr val="bg1"/>
                </a:solidFill>
              </a:rPr>
              <a:t> </a:t>
            </a:r>
          </a:p>
          <a:p>
            <a:r>
              <a:rPr lang="en-GB" sz="1200" dirty="0">
                <a:solidFill>
                  <a:schemeClr val="bg1"/>
                </a:solidFill>
              </a:rPr>
              <a:t>Chapter 11: Current Trends of Quality Assurance Models in LIS Education / Anna Maria </a:t>
            </a:r>
            <a:r>
              <a:rPr lang="en-GB" sz="1200" dirty="0" err="1">
                <a:solidFill>
                  <a:schemeClr val="bg1"/>
                </a:solidFill>
              </a:rPr>
              <a:t>Tammaro</a:t>
            </a:r>
            <a:endParaRPr lang="en-GB" sz="1200" dirty="0">
              <a:solidFill>
                <a:schemeClr val="bg1"/>
              </a:solidFill>
            </a:endParaRPr>
          </a:p>
          <a:p>
            <a:r>
              <a:rPr lang="en-GB" sz="1200" dirty="0">
                <a:solidFill>
                  <a:schemeClr val="bg1"/>
                </a:solidFill>
              </a:rPr>
              <a:t>Chapter 12: Accreditation in North America, A unique Quality Assurance Program / Beverly P. Lynch </a:t>
            </a:r>
          </a:p>
          <a:p>
            <a:r>
              <a:rPr lang="en-GB" sz="1200" dirty="0">
                <a:solidFill>
                  <a:schemeClr val="bg1"/>
                </a:solidFill>
              </a:rPr>
              <a:t>Chapter 13: Accreditation Processes in Latin America: AN Exploration into the Cases of Library and Information Science (LIS) Programs in Mexico, Colombia, and COSTA RICA / </a:t>
            </a:r>
          </a:p>
          <a:p>
            <a:r>
              <a:rPr lang="en-GB" sz="1200" dirty="0">
                <a:solidFill>
                  <a:schemeClr val="bg1"/>
                </a:solidFill>
              </a:rPr>
              <a:t>Mónica Arakaki</a:t>
            </a:r>
          </a:p>
          <a:p>
            <a:r>
              <a:rPr lang="en-GB" sz="1200" dirty="0">
                <a:solidFill>
                  <a:schemeClr val="bg1"/>
                </a:solidFill>
              </a:rPr>
              <a:t>Chapter 14: The Diversity of LIS Programs in Southeast Asia / Shizuko MIYAHARA</a:t>
            </a:r>
          </a:p>
          <a:p>
            <a:r>
              <a:rPr lang="en-GB" sz="1200" dirty="0">
                <a:solidFill>
                  <a:schemeClr val="bg1"/>
                </a:solidFill>
              </a:rPr>
              <a:t>Chapter 15 : Regional Quality Assurance System:　Gulf Cooperation Council (GCC) Member Nations in Middle </a:t>
            </a:r>
            <a:r>
              <a:rPr lang="en-GB" sz="1200" dirty="0" err="1">
                <a:solidFill>
                  <a:schemeClr val="bg1"/>
                </a:solidFill>
              </a:rPr>
              <a:t>Eas</a:t>
            </a:r>
            <a:r>
              <a:rPr lang="en-GB" sz="1200" dirty="0">
                <a:solidFill>
                  <a:schemeClr val="bg1"/>
                </a:solidFill>
              </a:rPr>
              <a:t> / Sajjad </a:t>
            </a:r>
            <a:r>
              <a:rPr lang="en-GB" sz="1200" dirty="0" err="1">
                <a:solidFill>
                  <a:schemeClr val="bg1"/>
                </a:solidFill>
              </a:rPr>
              <a:t>ur</a:t>
            </a:r>
            <a:r>
              <a:rPr lang="en-GB" sz="1200" dirty="0">
                <a:solidFill>
                  <a:schemeClr val="bg1"/>
                </a:solidFill>
              </a:rPr>
              <a:t> Rehman</a:t>
            </a:r>
          </a:p>
        </p:txBody>
      </p:sp>
      <p:sp>
        <p:nvSpPr>
          <p:cNvPr id="4" name="テキスト ボックス 3">
            <a:extLst>
              <a:ext uri="{FF2B5EF4-FFF2-40B4-BE49-F238E27FC236}">
                <a16:creationId xmlns:a16="http://schemas.microsoft.com/office/drawing/2014/main" id="{3C3783C8-3361-4260-83CF-00C89B3B73D9}"/>
              </a:ext>
            </a:extLst>
          </p:cNvPr>
          <p:cNvSpPr txBox="1"/>
          <p:nvPr/>
        </p:nvSpPr>
        <p:spPr>
          <a:xfrm>
            <a:off x="178131" y="5605153"/>
            <a:ext cx="2821412" cy="646331"/>
          </a:xfrm>
          <a:prstGeom prst="rect">
            <a:avLst/>
          </a:prstGeom>
          <a:noFill/>
        </p:spPr>
        <p:txBody>
          <a:bodyPr wrap="square" rtlCol="0">
            <a:spAutoFit/>
          </a:bodyPr>
          <a:lstStyle/>
          <a:p>
            <a:r>
              <a:rPr lang="en-GB" dirty="0">
                <a:solidFill>
                  <a:schemeClr val="bg1"/>
                </a:solidFill>
              </a:rPr>
              <a:t>Miwa, M. &amp; Miyahara, S. eds. Springer, 2014</a:t>
            </a:r>
          </a:p>
        </p:txBody>
      </p:sp>
    </p:spTree>
    <p:extLst>
      <p:ext uri="{BB962C8B-B14F-4D97-AF65-F5344CB8AC3E}">
        <p14:creationId xmlns:p14="http://schemas.microsoft.com/office/powerpoint/2010/main" val="156154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DFFBF8-0B0C-4132-A5D5-3FEB30F3EA83}"/>
              </a:ext>
            </a:extLst>
          </p:cNvPr>
          <p:cNvSpPr>
            <a:spLocks noGrp="1"/>
          </p:cNvSpPr>
          <p:nvPr>
            <p:ph type="title"/>
          </p:nvPr>
        </p:nvSpPr>
        <p:spPr>
          <a:xfrm>
            <a:off x="365760" y="685801"/>
            <a:ext cx="8092440" cy="3193487"/>
          </a:xfrm>
        </p:spPr>
        <p:txBody>
          <a:bodyPr/>
          <a:lstStyle/>
          <a:p>
            <a:r>
              <a:rPr kumimoji="1" lang="en-US" altLang="ja-JP" dirty="0"/>
              <a:t>Future?</a:t>
            </a:r>
            <a:endParaRPr kumimoji="1" lang="ja-JP" altLang="en-US" dirty="0"/>
          </a:p>
        </p:txBody>
      </p:sp>
      <p:sp>
        <p:nvSpPr>
          <p:cNvPr id="3" name="テキスト プレースホルダー 2">
            <a:extLst>
              <a:ext uri="{FF2B5EF4-FFF2-40B4-BE49-F238E27FC236}">
                <a16:creationId xmlns:a16="http://schemas.microsoft.com/office/drawing/2014/main" id="{DD054F7A-166C-4D9F-9749-FA1D2B716DF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55572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A52EAD3-6D42-4A64-9633-B060AF93134F}"/>
              </a:ext>
            </a:extLst>
          </p:cNvPr>
          <p:cNvPicPr>
            <a:picLocks noChangeAspect="1"/>
          </p:cNvPicPr>
          <p:nvPr/>
        </p:nvPicPr>
        <p:blipFill rotWithShape="1">
          <a:blip r:embed="rId3"/>
          <a:srcRect l="14391" t="19063" r="34267" b="5231"/>
          <a:stretch/>
        </p:blipFill>
        <p:spPr>
          <a:xfrm>
            <a:off x="1244584" y="533073"/>
            <a:ext cx="7497972" cy="5077874"/>
          </a:xfrm>
          <a:prstGeom prst="rect">
            <a:avLst/>
          </a:prstGeom>
        </p:spPr>
      </p:pic>
      <p:sp>
        <p:nvSpPr>
          <p:cNvPr id="3" name="テキスト ボックス 2">
            <a:extLst>
              <a:ext uri="{FF2B5EF4-FFF2-40B4-BE49-F238E27FC236}">
                <a16:creationId xmlns:a16="http://schemas.microsoft.com/office/drawing/2014/main" id="{D43139A5-D0C3-420A-B7EF-AE6923C0AB36}"/>
              </a:ext>
            </a:extLst>
          </p:cNvPr>
          <p:cNvSpPr txBox="1"/>
          <p:nvPr/>
        </p:nvSpPr>
        <p:spPr>
          <a:xfrm>
            <a:off x="0" y="5610947"/>
            <a:ext cx="8742556" cy="584775"/>
          </a:xfrm>
          <a:prstGeom prst="rect">
            <a:avLst/>
          </a:prstGeom>
          <a:noFill/>
        </p:spPr>
        <p:txBody>
          <a:bodyPr wrap="square" rtlCol="0">
            <a:spAutoFit/>
          </a:bodyPr>
          <a:lstStyle/>
          <a:p>
            <a:pPr algn="ctr"/>
            <a:r>
              <a:rPr lang="en-GB" sz="1600" dirty="0">
                <a:solidFill>
                  <a:schemeClr val="bg1"/>
                </a:solidFill>
              </a:rPr>
              <a:t>Frey, CB; Osborne, A. (2013) THE FUTURE OF EMPLOYMENT: HOW SUSCEPTIBLE ARE JOBS TO COMPUTERISATION? Technological Forecasting and Social Change v.114, p.290</a:t>
            </a:r>
          </a:p>
        </p:txBody>
      </p:sp>
      <p:grpSp>
        <p:nvGrpSpPr>
          <p:cNvPr id="8" name="グループ化 7">
            <a:extLst>
              <a:ext uri="{FF2B5EF4-FFF2-40B4-BE49-F238E27FC236}">
                <a16:creationId xmlns:a16="http://schemas.microsoft.com/office/drawing/2014/main" id="{295B946E-7851-4780-8E00-A5B8080CA0F4}"/>
              </a:ext>
            </a:extLst>
          </p:cNvPr>
          <p:cNvGrpSpPr/>
          <p:nvPr/>
        </p:nvGrpSpPr>
        <p:grpSpPr>
          <a:xfrm>
            <a:off x="4874821" y="3632652"/>
            <a:ext cx="2481942" cy="1188730"/>
            <a:chOff x="4874821" y="3632652"/>
            <a:chExt cx="2481942" cy="1188730"/>
          </a:xfrm>
        </p:grpSpPr>
        <p:cxnSp>
          <p:nvCxnSpPr>
            <p:cNvPr id="5" name="直線矢印コネクタ 4">
              <a:extLst>
                <a:ext uri="{FF2B5EF4-FFF2-40B4-BE49-F238E27FC236}">
                  <a16:creationId xmlns:a16="http://schemas.microsoft.com/office/drawing/2014/main" id="{40E6CB1A-18C0-4269-94B3-B5F46431EA30}"/>
                </a:ext>
              </a:extLst>
            </p:cNvPr>
            <p:cNvCxnSpPr/>
            <p:nvPr/>
          </p:nvCxnSpPr>
          <p:spPr>
            <a:xfrm>
              <a:off x="6115792" y="4001984"/>
              <a:ext cx="0" cy="8193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4376F78E-A9C6-405D-A451-E9EF31D9EA0F}"/>
                </a:ext>
              </a:extLst>
            </p:cNvPr>
            <p:cNvSpPr txBox="1"/>
            <p:nvPr/>
          </p:nvSpPr>
          <p:spPr>
            <a:xfrm>
              <a:off x="4874821" y="3632652"/>
              <a:ext cx="2481942" cy="369332"/>
            </a:xfrm>
            <a:prstGeom prst="rect">
              <a:avLst/>
            </a:prstGeom>
            <a:noFill/>
          </p:spPr>
          <p:txBody>
            <a:bodyPr wrap="square" rtlCol="0">
              <a:spAutoFit/>
            </a:bodyPr>
            <a:lstStyle/>
            <a:p>
              <a:r>
                <a:rPr lang="en-GB" dirty="0"/>
                <a:t>Librarian .65 (360/686)</a:t>
              </a:r>
            </a:p>
          </p:txBody>
        </p:sp>
      </p:grpSp>
      <p:sp>
        <p:nvSpPr>
          <p:cNvPr id="9" name="四角形: 角を丸くする 8">
            <a:extLst>
              <a:ext uri="{FF2B5EF4-FFF2-40B4-BE49-F238E27FC236}">
                <a16:creationId xmlns:a16="http://schemas.microsoft.com/office/drawing/2014/main" id="{73E714E8-6523-46ED-AAD4-9F17787D530F}"/>
              </a:ext>
            </a:extLst>
          </p:cNvPr>
          <p:cNvSpPr/>
          <p:nvPr/>
        </p:nvSpPr>
        <p:spPr>
          <a:xfrm>
            <a:off x="178130" y="1460664"/>
            <a:ext cx="2790701" cy="1745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wages and educational attainment exhibit a strong negative relation-</a:t>
            </a:r>
          </a:p>
          <a:p>
            <a:pPr algn="ctr"/>
            <a:r>
              <a:rPr lang="en-GB" dirty="0"/>
              <a:t>ship with an occupation’s probability of computerisation</a:t>
            </a:r>
          </a:p>
        </p:txBody>
      </p:sp>
      <p:sp>
        <p:nvSpPr>
          <p:cNvPr id="2" name="タイトル 1">
            <a:extLst>
              <a:ext uri="{FF2B5EF4-FFF2-40B4-BE49-F238E27FC236}">
                <a16:creationId xmlns:a16="http://schemas.microsoft.com/office/drawing/2014/main" id="{56595C1F-C963-4A44-A529-8820CE6F2DD0}"/>
              </a:ext>
            </a:extLst>
          </p:cNvPr>
          <p:cNvSpPr>
            <a:spLocks noGrp="1"/>
          </p:cNvSpPr>
          <p:nvPr>
            <p:ph type="title"/>
          </p:nvPr>
        </p:nvSpPr>
        <p:spPr>
          <a:xfrm>
            <a:off x="347082" y="183996"/>
            <a:ext cx="7797662" cy="1151965"/>
          </a:xfrm>
        </p:spPr>
        <p:txBody>
          <a:bodyPr>
            <a:normAutofit fontScale="90000"/>
          </a:bodyPr>
          <a:lstStyle/>
          <a:p>
            <a:r>
              <a:rPr lang="en-GB" dirty="0"/>
              <a:t>Our future?</a:t>
            </a:r>
            <a:br>
              <a:rPr lang="en-GB" dirty="0"/>
            </a:br>
            <a:r>
              <a:rPr lang="en-GB" sz="3600" dirty="0"/>
              <a:t>Library </a:t>
            </a:r>
            <a:br>
              <a:rPr lang="en-GB" sz="3600" dirty="0"/>
            </a:br>
            <a:r>
              <a:rPr lang="en-GB" sz="3600" dirty="0"/>
              <a:t>Profession</a:t>
            </a:r>
          </a:p>
        </p:txBody>
      </p:sp>
    </p:spTree>
    <p:extLst>
      <p:ext uri="{BB962C8B-B14F-4D97-AF65-F5344CB8AC3E}">
        <p14:creationId xmlns:p14="http://schemas.microsoft.com/office/powerpoint/2010/main" val="213437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595C1F-C963-4A44-A529-8820CE6F2DD0}"/>
              </a:ext>
            </a:extLst>
          </p:cNvPr>
          <p:cNvSpPr>
            <a:spLocks noGrp="1"/>
          </p:cNvSpPr>
          <p:nvPr>
            <p:ph type="title"/>
          </p:nvPr>
        </p:nvSpPr>
        <p:spPr/>
        <p:txBody>
          <a:bodyPr/>
          <a:lstStyle/>
          <a:p>
            <a:r>
              <a:rPr lang="en-GB" dirty="0"/>
              <a:t>Our future?</a:t>
            </a:r>
          </a:p>
        </p:txBody>
      </p:sp>
      <p:sp>
        <p:nvSpPr>
          <p:cNvPr id="3" name="コンテンツ プレースホルダー 2">
            <a:extLst>
              <a:ext uri="{FF2B5EF4-FFF2-40B4-BE49-F238E27FC236}">
                <a16:creationId xmlns:a16="http://schemas.microsoft.com/office/drawing/2014/main" id="{FA2DE59F-595F-48F3-B3FC-2B487868D78B}"/>
              </a:ext>
            </a:extLst>
          </p:cNvPr>
          <p:cNvSpPr>
            <a:spLocks noGrp="1"/>
          </p:cNvSpPr>
          <p:nvPr>
            <p:ph sz="quarter" idx="13"/>
          </p:nvPr>
        </p:nvSpPr>
        <p:spPr>
          <a:xfrm>
            <a:off x="314325" y="2063396"/>
            <a:ext cx="7996056" cy="3311189"/>
          </a:xfrm>
        </p:spPr>
        <p:txBody>
          <a:bodyPr/>
          <a:lstStyle/>
          <a:p>
            <a:pPr marL="0" indent="0">
              <a:buNone/>
            </a:pPr>
            <a:r>
              <a:rPr lang="en-GB" dirty="0"/>
              <a:t>What are Information Professionals’ Permanent Traits?</a:t>
            </a:r>
          </a:p>
          <a:p>
            <a:r>
              <a:rPr lang="en-GB" dirty="0"/>
              <a:t>Organize, Manage and Analyse Data &amp; Knowledge =&gt; </a:t>
            </a:r>
            <a:r>
              <a:rPr lang="en-GB" dirty="0">
                <a:solidFill>
                  <a:schemeClr val="accent1">
                    <a:lumMod val="60000"/>
                    <a:lumOff val="40000"/>
                  </a:schemeClr>
                </a:solidFill>
              </a:rPr>
              <a:t>Analytics</a:t>
            </a:r>
          </a:p>
          <a:p>
            <a:r>
              <a:rPr lang="en-GB" dirty="0"/>
              <a:t>Connect people to a variety of Information Sources =&gt; </a:t>
            </a:r>
            <a:r>
              <a:rPr lang="en-GB" dirty="0">
                <a:solidFill>
                  <a:schemeClr val="accent1">
                    <a:lumMod val="60000"/>
                    <a:lumOff val="40000"/>
                  </a:schemeClr>
                </a:solidFill>
              </a:rPr>
              <a:t>Intermediary</a:t>
            </a:r>
          </a:p>
          <a:p>
            <a:r>
              <a:rPr lang="en-GB" dirty="0"/>
              <a:t>Evaluate Information Resources and Information =&gt; </a:t>
            </a:r>
            <a:r>
              <a:rPr lang="en-GB" dirty="0">
                <a:solidFill>
                  <a:schemeClr val="accent1">
                    <a:lumMod val="60000"/>
                    <a:lumOff val="40000"/>
                  </a:schemeClr>
                </a:solidFill>
              </a:rPr>
              <a:t>Evaluator</a:t>
            </a:r>
          </a:p>
          <a:p>
            <a:r>
              <a:rPr lang="en-GB" dirty="0"/>
              <a:t>Support Information Literacy Skills =&gt; </a:t>
            </a:r>
            <a:r>
              <a:rPr lang="en-GB" dirty="0">
                <a:solidFill>
                  <a:schemeClr val="accent1">
                    <a:lumMod val="60000"/>
                    <a:lumOff val="40000"/>
                  </a:schemeClr>
                </a:solidFill>
              </a:rPr>
              <a:t>Educator</a:t>
            </a:r>
          </a:p>
          <a:p>
            <a:r>
              <a:rPr lang="en-GB" dirty="0">
                <a:solidFill>
                  <a:srgbClr val="FF0000"/>
                </a:solidFill>
              </a:rPr>
              <a:t>Communicator</a:t>
            </a:r>
          </a:p>
        </p:txBody>
      </p:sp>
    </p:spTree>
    <p:extLst>
      <p:ext uri="{BB962C8B-B14F-4D97-AF65-F5344CB8AC3E}">
        <p14:creationId xmlns:p14="http://schemas.microsoft.com/office/powerpoint/2010/main" val="588835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5F87A0-C3FC-4B87-92CD-9BB55FAA6B5D}"/>
              </a:ext>
            </a:extLst>
          </p:cNvPr>
          <p:cNvSpPr>
            <a:spLocks noGrp="1"/>
          </p:cNvSpPr>
          <p:nvPr>
            <p:ph type="title"/>
          </p:nvPr>
        </p:nvSpPr>
        <p:spPr>
          <a:xfrm>
            <a:off x="512719" y="373566"/>
            <a:ext cx="7797662" cy="663497"/>
          </a:xfrm>
        </p:spPr>
        <p:txBody>
          <a:bodyPr/>
          <a:lstStyle/>
          <a:p>
            <a:r>
              <a:rPr lang="en-GB" sz="3200" dirty="0"/>
              <a:t>Skills &amp; Knowledge Expected of Librarians</a:t>
            </a:r>
          </a:p>
        </p:txBody>
      </p:sp>
      <p:sp>
        <p:nvSpPr>
          <p:cNvPr id="3" name="コンテンツ プレースホルダー 2">
            <a:extLst>
              <a:ext uri="{FF2B5EF4-FFF2-40B4-BE49-F238E27FC236}">
                <a16:creationId xmlns:a16="http://schemas.microsoft.com/office/drawing/2014/main" id="{CD225E4A-741A-4CE9-95AD-4074F57AB2C0}"/>
              </a:ext>
            </a:extLst>
          </p:cNvPr>
          <p:cNvSpPr>
            <a:spLocks noGrp="1"/>
          </p:cNvSpPr>
          <p:nvPr>
            <p:ph sz="quarter" idx="13"/>
          </p:nvPr>
        </p:nvSpPr>
        <p:spPr>
          <a:xfrm>
            <a:off x="278780" y="1037064"/>
            <a:ext cx="8363415" cy="4337522"/>
          </a:xfrm>
        </p:spPr>
        <p:txBody>
          <a:bodyPr/>
          <a:lstStyle/>
          <a:p>
            <a:r>
              <a:rPr lang="en-GB" dirty="0"/>
              <a:t>Reinforce Basic Skills: Flexibility, Leadership, Communication for Adapting Changes</a:t>
            </a:r>
          </a:p>
          <a:p>
            <a:r>
              <a:rPr lang="en-GB" dirty="0"/>
              <a:t>Apply Up-to-Date Information and Communication Technology for Negotiating with IT People</a:t>
            </a:r>
          </a:p>
          <a:p>
            <a:r>
              <a:rPr lang="en-GB" altLang="ja-JP" dirty="0"/>
              <a:t>Develop Knowledge bases Including Library, Archives, and Records for MLA Cooperation</a:t>
            </a:r>
          </a:p>
          <a:p>
            <a:r>
              <a:rPr lang="en-GB" dirty="0"/>
              <a:t>Research Methods for Evidence-based Practices</a:t>
            </a:r>
          </a:p>
          <a:p>
            <a:r>
              <a:rPr lang="en-GB" dirty="0"/>
              <a:t>Subject Specific Knowledge for Applying MLS Skills in a Variety of Domain</a:t>
            </a:r>
          </a:p>
        </p:txBody>
      </p:sp>
    </p:spTree>
    <p:extLst>
      <p:ext uri="{BB962C8B-B14F-4D97-AF65-F5344CB8AC3E}">
        <p14:creationId xmlns:p14="http://schemas.microsoft.com/office/powerpoint/2010/main" val="588823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BD3E6F-F6B7-4E86-A3F1-1AFB3C42FCA5}"/>
              </a:ext>
            </a:extLst>
          </p:cNvPr>
          <p:cNvSpPr>
            <a:spLocks noGrp="1"/>
          </p:cNvSpPr>
          <p:nvPr>
            <p:ph type="title"/>
          </p:nvPr>
        </p:nvSpPr>
        <p:spPr/>
        <p:txBody>
          <a:bodyPr/>
          <a:lstStyle/>
          <a:p>
            <a:r>
              <a:rPr lang="en-GB" sz="4000" dirty="0"/>
              <a:t>Merits of LIS profession</a:t>
            </a:r>
          </a:p>
        </p:txBody>
      </p:sp>
      <p:sp>
        <p:nvSpPr>
          <p:cNvPr id="3" name="コンテンツ プレースホルダー 2">
            <a:extLst>
              <a:ext uri="{FF2B5EF4-FFF2-40B4-BE49-F238E27FC236}">
                <a16:creationId xmlns:a16="http://schemas.microsoft.com/office/drawing/2014/main" id="{6BF82735-0EEE-4A8F-910D-C204F3CCB05F}"/>
              </a:ext>
            </a:extLst>
          </p:cNvPr>
          <p:cNvSpPr>
            <a:spLocks noGrp="1"/>
          </p:cNvSpPr>
          <p:nvPr>
            <p:ph sz="quarter" idx="13"/>
          </p:nvPr>
        </p:nvSpPr>
        <p:spPr/>
        <p:txBody>
          <a:bodyPr/>
          <a:lstStyle/>
          <a:p>
            <a:r>
              <a:rPr lang="en-GB" dirty="0"/>
              <a:t>Long and healthy Life: </a:t>
            </a:r>
            <a:r>
              <a:rPr lang="en-GB" dirty="0">
                <a:solidFill>
                  <a:srgbClr val="FF0000"/>
                </a:solidFill>
              </a:rPr>
              <a:t>health and medical information </a:t>
            </a:r>
          </a:p>
          <a:p>
            <a:r>
              <a:rPr lang="en-GB" dirty="0"/>
              <a:t>Success in business and management: </a:t>
            </a:r>
            <a:r>
              <a:rPr lang="en-GB" dirty="0">
                <a:solidFill>
                  <a:srgbClr val="FF0000"/>
                </a:solidFill>
              </a:rPr>
              <a:t>business information</a:t>
            </a:r>
          </a:p>
          <a:p>
            <a:r>
              <a:rPr lang="en-GB" dirty="0"/>
              <a:t>Advantage in life-long learning: </a:t>
            </a:r>
            <a:r>
              <a:rPr lang="en-GB" dirty="0" err="1">
                <a:solidFill>
                  <a:srgbClr val="FF0000"/>
                </a:solidFill>
              </a:rPr>
              <a:t>Sci&amp;Tech</a:t>
            </a:r>
            <a:r>
              <a:rPr lang="en-GB" dirty="0">
                <a:solidFill>
                  <a:srgbClr val="FF0000"/>
                </a:solidFill>
              </a:rPr>
              <a:t> information</a:t>
            </a:r>
          </a:p>
          <a:p>
            <a:r>
              <a:rPr lang="en-GB" dirty="0"/>
              <a:t>Protection from lawsuit: </a:t>
            </a:r>
            <a:r>
              <a:rPr lang="en-GB" dirty="0">
                <a:solidFill>
                  <a:srgbClr val="FF0000"/>
                </a:solidFill>
              </a:rPr>
              <a:t>legal information</a:t>
            </a:r>
          </a:p>
          <a:p>
            <a:pPr>
              <a:buFont typeface="Symbol" panose="05050102010706020507" pitchFamily="18" charset="2"/>
              <a:buChar char="Þ"/>
            </a:pPr>
            <a:r>
              <a:rPr lang="en-GB" dirty="0"/>
              <a:t>Share these merits with colleagues and clients</a:t>
            </a:r>
          </a:p>
          <a:p>
            <a:pPr>
              <a:buFont typeface="Symbol" panose="05050102010706020507" pitchFamily="18" charset="2"/>
              <a:buChar char="Þ"/>
            </a:pPr>
            <a:r>
              <a:rPr lang="en-GB" dirty="0"/>
              <a:t>Enhance entrepreneurship</a:t>
            </a:r>
          </a:p>
        </p:txBody>
      </p:sp>
    </p:spTree>
    <p:extLst>
      <p:ext uri="{BB962C8B-B14F-4D97-AF65-F5344CB8AC3E}">
        <p14:creationId xmlns:p14="http://schemas.microsoft.com/office/powerpoint/2010/main" val="1715990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5A0DD83-AEFE-4A6F-BDB3-B915D309A00C}"/>
              </a:ext>
            </a:extLst>
          </p:cNvPr>
          <p:cNvSpPr>
            <a:spLocks noGrp="1"/>
          </p:cNvSpPr>
          <p:nvPr>
            <p:ph type="ctrTitle"/>
          </p:nvPr>
        </p:nvSpPr>
        <p:spPr/>
        <p:txBody>
          <a:bodyPr/>
          <a:lstStyle/>
          <a:p>
            <a:r>
              <a:rPr lang="en-GB" dirty="0"/>
              <a:t>Thank you for your Attention!</a:t>
            </a:r>
          </a:p>
        </p:txBody>
      </p:sp>
      <p:sp>
        <p:nvSpPr>
          <p:cNvPr id="5" name="サブタイトル 4">
            <a:extLst>
              <a:ext uri="{FF2B5EF4-FFF2-40B4-BE49-F238E27FC236}">
                <a16:creationId xmlns:a16="http://schemas.microsoft.com/office/drawing/2014/main" id="{2C4D83BB-49B5-442D-A0A3-82417B9B6588}"/>
              </a:ext>
            </a:extLst>
          </p:cNvPr>
          <p:cNvSpPr>
            <a:spLocks noGrp="1"/>
          </p:cNvSpPr>
          <p:nvPr>
            <p:ph type="subTitle" idx="1"/>
          </p:nvPr>
        </p:nvSpPr>
        <p:spPr/>
        <p:txBody>
          <a:bodyPr/>
          <a:lstStyle/>
          <a:p>
            <a:r>
              <a:rPr lang="en-GB" dirty="0"/>
              <a:t>Makiko Miwa miwamaki@ouj.ac.jp</a:t>
            </a:r>
          </a:p>
        </p:txBody>
      </p:sp>
    </p:spTree>
    <p:extLst>
      <p:ext uri="{BB962C8B-B14F-4D97-AF65-F5344CB8AC3E}">
        <p14:creationId xmlns:p14="http://schemas.microsoft.com/office/powerpoint/2010/main" val="2704326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F91F41F2-479F-44A0-906E-B52A4C97651A}"/>
              </a:ext>
            </a:extLst>
          </p:cNvPr>
          <p:cNvGraphicFramePr>
            <a:graphicFrameLocks noGrp="1"/>
          </p:cNvGraphicFramePr>
          <p:nvPr>
            <p:extLst>
              <p:ext uri="{D42A27DB-BD31-4B8C-83A1-F6EECF244321}">
                <p14:modId xmlns:p14="http://schemas.microsoft.com/office/powerpoint/2010/main" val="3055704589"/>
              </p:ext>
            </p:extLst>
          </p:nvPr>
        </p:nvGraphicFramePr>
        <p:xfrm>
          <a:off x="247499" y="146905"/>
          <a:ext cx="8307657" cy="5506720"/>
        </p:xfrm>
        <a:graphic>
          <a:graphicData uri="http://schemas.openxmlformats.org/drawingml/2006/table">
            <a:tbl>
              <a:tblPr firstRow="1" bandRow="1">
                <a:tableStyleId>{5940675A-B579-460E-94D1-54222C63F5DA}</a:tableStyleId>
              </a:tblPr>
              <a:tblGrid>
                <a:gridCol w="775683">
                  <a:extLst>
                    <a:ext uri="{9D8B030D-6E8A-4147-A177-3AD203B41FA5}">
                      <a16:colId xmlns:a16="http://schemas.microsoft.com/office/drawing/2014/main" val="1042570282"/>
                    </a:ext>
                  </a:extLst>
                </a:gridCol>
                <a:gridCol w="3869452">
                  <a:extLst>
                    <a:ext uri="{9D8B030D-6E8A-4147-A177-3AD203B41FA5}">
                      <a16:colId xmlns:a16="http://schemas.microsoft.com/office/drawing/2014/main" val="931629401"/>
                    </a:ext>
                  </a:extLst>
                </a:gridCol>
                <a:gridCol w="3662522">
                  <a:extLst>
                    <a:ext uri="{9D8B030D-6E8A-4147-A177-3AD203B41FA5}">
                      <a16:colId xmlns:a16="http://schemas.microsoft.com/office/drawing/2014/main" val="737520075"/>
                    </a:ext>
                  </a:extLst>
                </a:gridCol>
              </a:tblGrid>
              <a:tr h="370840">
                <a:tc>
                  <a:txBody>
                    <a:bodyPr/>
                    <a:lstStyle/>
                    <a:p>
                      <a:pPr algn="ctr"/>
                      <a:endParaRPr lang="en-GB" dirty="0"/>
                    </a:p>
                  </a:txBody>
                  <a:tcPr/>
                </a:tc>
                <a:tc>
                  <a:txBody>
                    <a:bodyPr/>
                    <a:lstStyle/>
                    <a:p>
                      <a:pPr algn="ctr"/>
                      <a:r>
                        <a:rPr lang="en-GB" dirty="0"/>
                        <a:t>History of ICT in Libraries</a:t>
                      </a:r>
                    </a:p>
                  </a:txBody>
                  <a:tcPr/>
                </a:tc>
                <a:tc>
                  <a:txBody>
                    <a:bodyPr/>
                    <a:lstStyle/>
                    <a:p>
                      <a:pPr algn="ctr"/>
                      <a:r>
                        <a:rPr lang="en-GB" dirty="0"/>
                        <a:t>My Experience</a:t>
                      </a:r>
                    </a:p>
                  </a:txBody>
                  <a:tcPr/>
                </a:tc>
                <a:extLst>
                  <a:ext uri="{0D108BD9-81ED-4DB2-BD59-A6C34878D82A}">
                    <a16:rowId xmlns:a16="http://schemas.microsoft.com/office/drawing/2014/main" val="130866489"/>
                  </a:ext>
                </a:extLst>
              </a:tr>
              <a:tr h="370840">
                <a:tc>
                  <a:txBody>
                    <a:bodyPr/>
                    <a:lstStyle/>
                    <a:p>
                      <a:r>
                        <a:rPr lang="en-GB" dirty="0"/>
                        <a:t>1950s</a:t>
                      </a:r>
                    </a:p>
                  </a:txBody>
                  <a:tcPr/>
                </a:tc>
                <a:tc>
                  <a:txBody>
                    <a:bodyPr/>
                    <a:lstStyle/>
                    <a:p>
                      <a:r>
                        <a:rPr lang="en-GB" dirty="0"/>
                        <a:t>Cranfield Project</a:t>
                      </a:r>
                    </a:p>
                  </a:txBody>
                  <a:tcPr/>
                </a:tc>
                <a:tc>
                  <a:txBody>
                    <a:bodyPr/>
                    <a:lstStyle/>
                    <a:p>
                      <a:r>
                        <a:rPr lang="en-GB" dirty="0"/>
                        <a:t>Birth</a:t>
                      </a:r>
                    </a:p>
                  </a:txBody>
                  <a:tcPr/>
                </a:tc>
                <a:extLst>
                  <a:ext uri="{0D108BD9-81ED-4DB2-BD59-A6C34878D82A}">
                    <a16:rowId xmlns:a16="http://schemas.microsoft.com/office/drawing/2014/main" val="3412166937"/>
                  </a:ext>
                </a:extLst>
              </a:tr>
              <a:tr h="370840">
                <a:tc>
                  <a:txBody>
                    <a:bodyPr/>
                    <a:lstStyle/>
                    <a:p>
                      <a:r>
                        <a:rPr lang="en-GB" dirty="0"/>
                        <a:t>1960s</a:t>
                      </a:r>
                    </a:p>
                  </a:txBody>
                  <a:tcPr/>
                </a:tc>
                <a:tc>
                  <a:txBody>
                    <a:bodyPr/>
                    <a:lstStyle/>
                    <a:p>
                      <a:r>
                        <a:rPr lang="en-GB" dirty="0"/>
                        <a:t>Bibliographic Databases (CA; MEDLERS)</a:t>
                      </a:r>
                    </a:p>
                  </a:txBody>
                  <a:tcPr/>
                </a:tc>
                <a:tc>
                  <a:txBody>
                    <a:bodyPr/>
                    <a:lstStyle/>
                    <a:p>
                      <a:r>
                        <a:rPr lang="en-GB" dirty="0"/>
                        <a:t>High School</a:t>
                      </a:r>
                    </a:p>
                  </a:txBody>
                  <a:tcPr/>
                </a:tc>
                <a:extLst>
                  <a:ext uri="{0D108BD9-81ED-4DB2-BD59-A6C34878D82A}">
                    <a16:rowId xmlns:a16="http://schemas.microsoft.com/office/drawing/2014/main" val="366096083"/>
                  </a:ext>
                </a:extLst>
              </a:tr>
              <a:tr h="370840">
                <a:tc>
                  <a:txBody>
                    <a:bodyPr/>
                    <a:lstStyle/>
                    <a:p>
                      <a:r>
                        <a:rPr lang="en-GB" dirty="0"/>
                        <a:t>1970s</a:t>
                      </a:r>
                    </a:p>
                  </a:txBody>
                  <a:tcPr/>
                </a:tc>
                <a:tc>
                  <a:txBody>
                    <a:bodyPr/>
                    <a:lstStyle/>
                    <a:p>
                      <a:r>
                        <a:rPr lang="en-GB" dirty="0"/>
                        <a:t>MARC; Online Bibliographic/</a:t>
                      </a:r>
                      <a:r>
                        <a:rPr lang="en-GB" dirty="0" err="1"/>
                        <a:t>Fulltext</a:t>
                      </a:r>
                      <a:r>
                        <a:rPr lang="en-GB" dirty="0"/>
                        <a:t> Databases (DIALOG; ORBIT; LexisNexis)</a:t>
                      </a:r>
                    </a:p>
                  </a:txBody>
                  <a:tcPr/>
                </a:tc>
                <a:tc>
                  <a:txBody>
                    <a:bodyPr/>
                    <a:lstStyle/>
                    <a:p>
                      <a:r>
                        <a:rPr lang="en-GB" dirty="0"/>
                        <a:t>Undergrad; Time Life; MLS (</a:t>
                      </a:r>
                      <a:r>
                        <a:rPr lang="en-GB" dirty="0" err="1"/>
                        <a:t>Pittsberg</a:t>
                      </a:r>
                      <a:r>
                        <a:rPr lang="en-GB" dirty="0"/>
                        <a:t>);</a:t>
                      </a:r>
                    </a:p>
                    <a:p>
                      <a:r>
                        <a:rPr lang="en-GB" dirty="0"/>
                        <a:t>Database Manager  (Tsukuba U)</a:t>
                      </a:r>
                    </a:p>
                  </a:txBody>
                  <a:tcPr/>
                </a:tc>
                <a:extLst>
                  <a:ext uri="{0D108BD9-81ED-4DB2-BD59-A6C34878D82A}">
                    <a16:rowId xmlns:a16="http://schemas.microsoft.com/office/drawing/2014/main" val="673239200"/>
                  </a:ext>
                </a:extLst>
              </a:tr>
              <a:tr h="370840">
                <a:tc>
                  <a:txBody>
                    <a:bodyPr/>
                    <a:lstStyle/>
                    <a:p>
                      <a:r>
                        <a:rPr lang="en-GB" dirty="0"/>
                        <a:t>1980s</a:t>
                      </a:r>
                    </a:p>
                  </a:txBody>
                  <a:tcPr/>
                </a:tc>
                <a:tc>
                  <a:txBody>
                    <a:bodyPr/>
                    <a:lstStyle/>
                    <a:p>
                      <a:r>
                        <a:rPr lang="en-GB" dirty="0"/>
                        <a:t>OCLC; Computer-Readable Catalogues; OPAC (OCLC); Multimedia Databases</a:t>
                      </a:r>
                    </a:p>
                  </a:txBody>
                  <a:tcPr/>
                </a:tc>
                <a:tc>
                  <a:txBody>
                    <a:bodyPr/>
                    <a:lstStyle/>
                    <a:p>
                      <a:r>
                        <a:rPr lang="en-GB" dirty="0"/>
                        <a:t>Keio Doctoral Student</a:t>
                      </a:r>
                    </a:p>
                    <a:p>
                      <a:r>
                        <a:rPr lang="en-GB" dirty="0"/>
                        <a:t>Information Broker</a:t>
                      </a:r>
                    </a:p>
                  </a:txBody>
                  <a:tcPr/>
                </a:tc>
                <a:extLst>
                  <a:ext uri="{0D108BD9-81ED-4DB2-BD59-A6C34878D82A}">
                    <a16:rowId xmlns:a16="http://schemas.microsoft.com/office/drawing/2014/main" val="694717087"/>
                  </a:ext>
                </a:extLst>
              </a:tr>
              <a:tr h="370840">
                <a:tc>
                  <a:txBody>
                    <a:bodyPr/>
                    <a:lstStyle/>
                    <a:p>
                      <a:r>
                        <a:rPr lang="en-GB" dirty="0"/>
                        <a:t>1990s</a:t>
                      </a:r>
                    </a:p>
                  </a:txBody>
                  <a:tcPr/>
                </a:tc>
                <a:tc>
                  <a:txBody>
                    <a:bodyPr/>
                    <a:lstStyle/>
                    <a:p>
                      <a:r>
                        <a:rPr lang="en-GB" dirty="0"/>
                        <a:t>Commercial Internet Service; Web Services</a:t>
                      </a:r>
                    </a:p>
                  </a:txBody>
                  <a:tcPr/>
                </a:tc>
                <a:tc>
                  <a:txBody>
                    <a:bodyPr/>
                    <a:lstStyle/>
                    <a:p>
                      <a:r>
                        <a:rPr lang="en-GB" dirty="0"/>
                        <a:t>Ph.D. (Syracuse).; </a:t>
                      </a:r>
                      <a:r>
                        <a:rPr lang="en-GB" dirty="0" err="1"/>
                        <a:t>AskERIC</a:t>
                      </a:r>
                      <a:r>
                        <a:rPr lang="en-GB" dirty="0"/>
                        <a:t>; </a:t>
                      </a:r>
                    </a:p>
                    <a:p>
                      <a:r>
                        <a:rPr lang="en-GB" dirty="0"/>
                        <a:t>Information Seeking Behaviour</a:t>
                      </a:r>
                    </a:p>
                  </a:txBody>
                  <a:tcPr/>
                </a:tc>
                <a:extLst>
                  <a:ext uri="{0D108BD9-81ED-4DB2-BD59-A6C34878D82A}">
                    <a16:rowId xmlns:a16="http://schemas.microsoft.com/office/drawing/2014/main" val="4010803391"/>
                  </a:ext>
                </a:extLst>
              </a:tr>
              <a:tr h="370840">
                <a:tc>
                  <a:txBody>
                    <a:bodyPr/>
                    <a:lstStyle/>
                    <a:p>
                      <a:r>
                        <a:rPr lang="en-GB" dirty="0"/>
                        <a:t>2000s</a:t>
                      </a:r>
                    </a:p>
                  </a:txBody>
                  <a:tcPr/>
                </a:tc>
                <a:tc>
                  <a:txBody>
                    <a:bodyPr/>
                    <a:lstStyle/>
                    <a:p>
                      <a:r>
                        <a:rPr lang="en-GB" dirty="0"/>
                        <a:t>Digital Libraries; Virtual </a:t>
                      </a:r>
                      <a:r>
                        <a:rPr lang="en-GB" dirty="0" err="1"/>
                        <a:t>refarence</a:t>
                      </a:r>
                      <a:r>
                        <a:rPr lang="en-GB" dirty="0"/>
                        <a:t>; RDF;  Federated Search; e-Books; Dublin Core; FRBR; Institutional Repository; Online Bookstore (AMAZON); e-Learning</a:t>
                      </a:r>
                    </a:p>
                  </a:txBody>
                  <a:tcPr/>
                </a:tc>
                <a:tc>
                  <a:txBody>
                    <a:bodyPr/>
                    <a:lstStyle/>
                    <a:p>
                      <a:r>
                        <a:rPr lang="en-GB" dirty="0" err="1"/>
                        <a:t>Mult-imediia</a:t>
                      </a:r>
                      <a:r>
                        <a:rPr lang="en-GB" dirty="0"/>
                        <a:t> Database Management (National Institute of Multimedia Education)</a:t>
                      </a:r>
                    </a:p>
                  </a:txBody>
                  <a:tcPr/>
                </a:tc>
                <a:extLst>
                  <a:ext uri="{0D108BD9-81ED-4DB2-BD59-A6C34878D82A}">
                    <a16:rowId xmlns:a16="http://schemas.microsoft.com/office/drawing/2014/main" val="1630148696"/>
                  </a:ext>
                </a:extLst>
              </a:tr>
              <a:tr h="370840">
                <a:tc>
                  <a:txBody>
                    <a:bodyPr/>
                    <a:lstStyle/>
                    <a:p>
                      <a:r>
                        <a:rPr lang="en-GB" dirty="0"/>
                        <a:t>2010s</a:t>
                      </a:r>
                    </a:p>
                  </a:txBody>
                  <a:tcPr/>
                </a:tc>
                <a:tc>
                  <a:txBody>
                    <a:bodyPr/>
                    <a:lstStyle/>
                    <a:p>
                      <a:r>
                        <a:rPr lang="en-GB" dirty="0">
                          <a:solidFill>
                            <a:schemeClr val="tx1"/>
                          </a:solidFill>
                        </a:rPr>
                        <a:t>RDA; Open URL (Link Resolver); LOD; Google Books; MOOCs; Big Data;  </a:t>
                      </a:r>
                      <a:r>
                        <a:rPr lang="en-GB" dirty="0" err="1">
                          <a:solidFill>
                            <a:schemeClr val="tx1"/>
                          </a:solidFill>
                        </a:rPr>
                        <a:t>Altmetrics</a:t>
                      </a:r>
                      <a:endParaRPr lang="en-GB" dirty="0">
                        <a:solidFill>
                          <a:schemeClr val="tx1"/>
                        </a:solidFill>
                      </a:endParaRPr>
                    </a:p>
                  </a:txBody>
                  <a:tcPr/>
                </a:tc>
                <a:tc>
                  <a:txBody>
                    <a:bodyPr/>
                    <a:lstStyle/>
                    <a:p>
                      <a:r>
                        <a:rPr lang="en-GB" dirty="0"/>
                        <a:t>Digital Literacy Education; Data Science Curriculum  Development (The Open University of Japan)</a:t>
                      </a:r>
                    </a:p>
                  </a:txBody>
                  <a:tcPr/>
                </a:tc>
                <a:extLst>
                  <a:ext uri="{0D108BD9-81ED-4DB2-BD59-A6C34878D82A}">
                    <a16:rowId xmlns:a16="http://schemas.microsoft.com/office/drawing/2014/main" val="2649502106"/>
                  </a:ext>
                </a:extLst>
              </a:tr>
              <a:tr h="370840">
                <a:tc>
                  <a:txBody>
                    <a:bodyPr/>
                    <a:lstStyle/>
                    <a:p>
                      <a:r>
                        <a:rPr lang="en-GB" dirty="0"/>
                        <a:t>2020s</a:t>
                      </a:r>
                    </a:p>
                  </a:txBody>
                  <a:tcPr/>
                </a:tc>
                <a:tc>
                  <a:txBody>
                    <a:bodyPr/>
                    <a:lstStyle/>
                    <a:p>
                      <a:r>
                        <a:rPr lang="en-GB" dirty="0"/>
                        <a:t>???</a:t>
                      </a:r>
                    </a:p>
                  </a:txBody>
                  <a:tcPr/>
                </a:tc>
                <a:tc>
                  <a:txBody>
                    <a:bodyPr/>
                    <a:lstStyle/>
                    <a:p>
                      <a:r>
                        <a:rPr lang="en-GB" dirty="0"/>
                        <a:t>Happy Retirement</a:t>
                      </a:r>
                    </a:p>
                  </a:txBody>
                  <a:tcPr/>
                </a:tc>
                <a:extLst>
                  <a:ext uri="{0D108BD9-81ED-4DB2-BD59-A6C34878D82A}">
                    <a16:rowId xmlns:a16="http://schemas.microsoft.com/office/drawing/2014/main" val="3411253215"/>
                  </a:ext>
                </a:extLst>
              </a:tr>
            </a:tbl>
          </a:graphicData>
        </a:graphic>
      </p:graphicFrame>
    </p:spTree>
    <p:extLst>
      <p:ext uri="{BB962C8B-B14F-4D97-AF65-F5344CB8AC3E}">
        <p14:creationId xmlns:p14="http://schemas.microsoft.com/office/powerpoint/2010/main" val="2441599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CD2F39-62BD-4AFF-A00C-AB130A58184F}"/>
              </a:ext>
            </a:extLst>
          </p:cNvPr>
          <p:cNvSpPr>
            <a:spLocks noGrp="1"/>
          </p:cNvSpPr>
          <p:nvPr>
            <p:ph type="title"/>
          </p:nvPr>
        </p:nvSpPr>
        <p:spPr>
          <a:xfrm>
            <a:off x="235875" y="238496"/>
            <a:ext cx="8074507" cy="715488"/>
          </a:xfrm>
        </p:spPr>
        <p:txBody>
          <a:bodyPr/>
          <a:lstStyle/>
          <a:p>
            <a:r>
              <a:rPr lang="en-GB" dirty="0"/>
              <a:t>Data Scientist Curriculum (OUJ)</a:t>
            </a:r>
          </a:p>
        </p:txBody>
      </p:sp>
      <p:sp>
        <p:nvSpPr>
          <p:cNvPr id="3" name="コンテンツ プレースホルダー 2">
            <a:extLst>
              <a:ext uri="{FF2B5EF4-FFF2-40B4-BE49-F238E27FC236}">
                <a16:creationId xmlns:a16="http://schemas.microsoft.com/office/drawing/2014/main" id="{EFC15397-52EE-4F6B-B177-BFA7BC6AEADA}"/>
              </a:ext>
            </a:extLst>
          </p:cNvPr>
          <p:cNvSpPr>
            <a:spLocks noGrp="1"/>
          </p:cNvSpPr>
          <p:nvPr>
            <p:ph sz="quarter" idx="13"/>
          </p:nvPr>
        </p:nvSpPr>
        <p:spPr>
          <a:xfrm>
            <a:off x="235875" y="953984"/>
            <a:ext cx="4095011" cy="4675291"/>
          </a:xfrm>
        </p:spPr>
        <p:txBody>
          <a:bodyPr>
            <a:noAutofit/>
          </a:bodyPr>
          <a:lstStyle/>
          <a:p>
            <a:pPr>
              <a:lnSpc>
                <a:spcPct val="70000"/>
              </a:lnSpc>
            </a:pPr>
            <a:r>
              <a:rPr lang="en-GB" altLang="ja-JP" sz="1400" dirty="0"/>
              <a:t>User</a:t>
            </a:r>
            <a:r>
              <a:rPr lang="ja-JP" altLang="en-US" sz="1400" dirty="0"/>
              <a:t> </a:t>
            </a:r>
            <a:r>
              <a:rPr lang="en-GB" altLang="ja-JP" sz="1400" dirty="0"/>
              <a:t>survey</a:t>
            </a:r>
            <a:r>
              <a:rPr lang="ja-JP" altLang="en-US" sz="1400" dirty="0"/>
              <a:t> </a:t>
            </a:r>
            <a:r>
              <a:rPr lang="en-GB" altLang="ja-JP" sz="1400" dirty="0"/>
              <a:t>and</a:t>
            </a:r>
            <a:r>
              <a:rPr lang="ja-JP" altLang="en-US" sz="1400" dirty="0"/>
              <a:t> </a:t>
            </a:r>
            <a:r>
              <a:rPr lang="en-GB" altLang="ja-JP" sz="1400" dirty="0"/>
              <a:t>Research</a:t>
            </a:r>
            <a:r>
              <a:rPr lang="ja-JP" altLang="en-US" sz="1400" dirty="0"/>
              <a:t> </a:t>
            </a:r>
            <a:r>
              <a:rPr lang="en-GB" altLang="ja-JP" sz="1400" dirty="0"/>
              <a:t>Methods</a:t>
            </a:r>
            <a:endParaRPr lang="en-US" altLang="ja-JP" sz="1400" dirty="0"/>
          </a:p>
          <a:p>
            <a:pPr>
              <a:lnSpc>
                <a:spcPct val="70000"/>
              </a:lnSpc>
            </a:pPr>
            <a:r>
              <a:rPr lang="en-GB" altLang="ja-JP" sz="1400" dirty="0"/>
              <a:t>Basic</a:t>
            </a:r>
            <a:r>
              <a:rPr lang="ja-JP" altLang="en-US" sz="1400" dirty="0"/>
              <a:t> </a:t>
            </a:r>
            <a:r>
              <a:rPr lang="en-GB" altLang="ja-JP" sz="1400" dirty="0"/>
              <a:t>Methods of Social Research</a:t>
            </a:r>
            <a:endParaRPr lang="en-US" altLang="ja-JP" sz="1400" dirty="0"/>
          </a:p>
          <a:p>
            <a:pPr>
              <a:lnSpc>
                <a:spcPct val="70000"/>
              </a:lnSpc>
            </a:pPr>
            <a:r>
              <a:rPr lang="en-US" altLang="ja-JP" sz="1400" dirty="0"/>
              <a:t> </a:t>
            </a:r>
            <a:r>
              <a:rPr lang="en-GB" altLang="ja-JP" sz="1400" dirty="0"/>
              <a:t>Social</a:t>
            </a:r>
            <a:r>
              <a:rPr lang="ja-JP" altLang="en-US" sz="1400" dirty="0"/>
              <a:t> </a:t>
            </a:r>
            <a:r>
              <a:rPr lang="en-GB" altLang="ja-JP" sz="1400" dirty="0"/>
              <a:t>Research</a:t>
            </a:r>
            <a:endParaRPr lang="en-US" altLang="ja-JP" sz="1400" dirty="0"/>
          </a:p>
          <a:p>
            <a:pPr>
              <a:lnSpc>
                <a:spcPct val="70000"/>
              </a:lnSpc>
            </a:pPr>
            <a:r>
              <a:rPr lang="en-GB" altLang="ja-JP" sz="1400" dirty="0"/>
              <a:t>The Use of Geospatial Information in Daily Life</a:t>
            </a:r>
          </a:p>
          <a:p>
            <a:pPr>
              <a:lnSpc>
                <a:spcPct val="70000"/>
              </a:lnSpc>
            </a:pPr>
            <a:r>
              <a:rPr lang="en-GB" altLang="ja-JP" sz="1400" dirty="0"/>
              <a:t>Mathematical</a:t>
            </a:r>
            <a:r>
              <a:rPr lang="ja-JP" altLang="en-US" sz="1400" dirty="0"/>
              <a:t> </a:t>
            </a:r>
            <a:r>
              <a:rPr lang="en-GB" altLang="ja-JP" sz="1400" dirty="0"/>
              <a:t>Approaches</a:t>
            </a:r>
            <a:r>
              <a:rPr lang="ja-JP" altLang="en-US" sz="1400" dirty="0"/>
              <a:t> </a:t>
            </a:r>
            <a:r>
              <a:rPr lang="en-GB" altLang="ja-JP" sz="1400" dirty="0"/>
              <a:t>to</a:t>
            </a:r>
            <a:r>
              <a:rPr lang="ja-JP" altLang="en-US" sz="1400" dirty="0"/>
              <a:t> </a:t>
            </a:r>
            <a:r>
              <a:rPr lang="en-GB" altLang="ja-JP" sz="1400" dirty="0"/>
              <a:t>Problem</a:t>
            </a:r>
            <a:r>
              <a:rPr lang="ja-JP" altLang="en-US" sz="1400" dirty="0"/>
              <a:t> </a:t>
            </a:r>
            <a:r>
              <a:rPr lang="en-GB" altLang="ja-JP" sz="1400" dirty="0"/>
              <a:t>Solving</a:t>
            </a:r>
            <a:endParaRPr lang="en-US" altLang="ja-JP" sz="1400" dirty="0"/>
          </a:p>
          <a:p>
            <a:pPr>
              <a:lnSpc>
                <a:spcPct val="70000"/>
              </a:lnSpc>
            </a:pPr>
            <a:r>
              <a:rPr lang="en-GB" altLang="ja-JP" sz="1400" dirty="0"/>
              <a:t>Social</a:t>
            </a:r>
            <a:r>
              <a:rPr lang="ja-JP" altLang="en-US" sz="1400" dirty="0"/>
              <a:t> </a:t>
            </a:r>
            <a:r>
              <a:rPr lang="en-GB" altLang="ja-JP" sz="1400" dirty="0"/>
              <a:t>City</a:t>
            </a:r>
            <a:endParaRPr lang="en-US" altLang="ja-JP" sz="1400" dirty="0"/>
          </a:p>
          <a:p>
            <a:pPr>
              <a:lnSpc>
                <a:spcPct val="70000"/>
              </a:lnSpc>
            </a:pPr>
            <a:r>
              <a:rPr lang="en-GB" altLang="ja-JP" sz="1400" dirty="0"/>
              <a:t>Introduction to Real and Complex Analysis</a:t>
            </a:r>
            <a:endParaRPr lang="en-GB" altLang="ja-JP" sz="1400" dirty="0">
              <a:solidFill>
                <a:srgbClr val="0070C0"/>
              </a:solidFill>
            </a:endParaRPr>
          </a:p>
          <a:p>
            <a:pPr marL="0" indent="0">
              <a:lnSpc>
                <a:spcPct val="70000"/>
              </a:lnSpc>
              <a:buNone/>
            </a:pPr>
            <a:r>
              <a:rPr lang="ja-JP" altLang="en-US" sz="1400" dirty="0">
                <a:solidFill>
                  <a:srgbClr val="0070C0"/>
                </a:solidFill>
              </a:rPr>
              <a:t>◆</a:t>
            </a:r>
            <a:r>
              <a:rPr lang="en-GB" altLang="ja-JP" sz="1400" dirty="0">
                <a:solidFill>
                  <a:srgbClr val="0070C0"/>
                </a:solidFill>
              </a:rPr>
              <a:t>Numerical Computing and Analysis</a:t>
            </a:r>
          </a:p>
          <a:p>
            <a:pPr marL="0" indent="0">
              <a:lnSpc>
                <a:spcPct val="70000"/>
              </a:lnSpc>
              <a:buNone/>
            </a:pPr>
            <a:r>
              <a:rPr lang="ja-JP" altLang="en-US" sz="1400" dirty="0">
                <a:solidFill>
                  <a:srgbClr val="0070C0"/>
                </a:solidFill>
              </a:rPr>
              <a:t>◆</a:t>
            </a:r>
            <a:r>
              <a:rPr lang="en-GB" altLang="ja-JP" sz="1400" dirty="0">
                <a:solidFill>
                  <a:srgbClr val="0070C0"/>
                </a:solidFill>
              </a:rPr>
              <a:t>Introduction to Data Analytics</a:t>
            </a:r>
            <a:endParaRPr lang="en-US" altLang="ja-JP" sz="1400" dirty="0">
              <a:solidFill>
                <a:srgbClr val="0070C0"/>
              </a:solidFill>
            </a:endParaRPr>
          </a:p>
          <a:p>
            <a:pPr marL="0" indent="0">
              <a:lnSpc>
                <a:spcPct val="70000"/>
              </a:lnSpc>
              <a:buNone/>
            </a:pPr>
            <a:r>
              <a:rPr lang="ja-JP" altLang="en-US" sz="1400" dirty="0">
                <a:solidFill>
                  <a:srgbClr val="0070C0"/>
                </a:solidFill>
              </a:rPr>
              <a:t>◆</a:t>
            </a:r>
            <a:r>
              <a:rPr lang="en-GB" altLang="ja-JP" sz="1400" dirty="0">
                <a:solidFill>
                  <a:srgbClr val="0070C0"/>
                </a:solidFill>
              </a:rPr>
              <a:t>Database</a:t>
            </a:r>
          </a:p>
          <a:p>
            <a:pPr>
              <a:lnSpc>
                <a:spcPct val="70000"/>
              </a:lnSpc>
            </a:pPr>
            <a:r>
              <a:rPr lang="en-GB" altLang="ja-JP" sz="1400" dirty="0">
                <a:solidFill>
                  <a:srgbClr val="0070C0"/>
                </a:solidFill>
              </a:rPr>
              <a:t>Sensibility</a:t>
            </a:r>
            <a:r>
              <a:rPr lang="ja-JP" altLang="en-US" sz="1400" dirty="0">
                <a:solidFill>
                  <a:srgbClr val="0070C0"/>
                </a:solidFill>
              </a:rPr>
              <a:t> </a:t>
            </a:r>
            <a:r>
              <a:rPr lang="en-GB" altLang="ja-JP" sz="1400" dirty="0">
                <a:solidFill>
                  <a:srgbClr val="0070C0"/>
                </a:solidFill>
              </a:rPr>
              <a:t>Engineering</a:t>
            </a:r>
            <a:endParaRPr lang="en-US" altLang="ja-JP" sz="1400" dirty="0">
              <a:solidFill>
                <a:srgbClr val="0070C0"/>
              </a:solidFill>
            </a:endParaRPr>
          </a:p>
          <a:p>
            <a:pPr>
              <a:lnSpc>
                <a:spcPct val="70000"/>
              </a:lnSpc>
            </a:pPr>
            <a:r>
              <a:rPr lang="en-GB" altLang="ja-JP" sz="1400" dirty="0">
                <a:solidFill>
                  <a:srgbClr val="0070C0"/>
                </a:solidFill>
              </a:rPr>
              <a:t>Data</a:t>
            </a:r>
            <a:r>
              <a:rPr lang="ja-JP" altLang="en-US" sz="1400" dirty="0">
                <a:solidFill>
                  <a:srgbClr val="0070C0"/>
                </a:solidFill>
              </a:rPr>
              <a:t> </a:t>
            </a:r>
            <a:r>
              <a:rPr lang="en-GB" altLang="ja-JP" sz="1400" dirty="0">
                <a:solidFill>
                  <a:srgbClr val="0070C0"/>
                </a:solidFill>
              </a:rPr>
              <a:t>Structure</a:t>
            </a:r>
            <a:r>
              <a:rPr lang="ja-JP" altLang="en-US" sz="1400" dirty="0">
                <a:solidFill>
                  <a:srgbClr val="0070C0"/>
                </a:solidFill>
              </a:rPr>
              <a:t> </a:t>
            </a:r>
            <a:r>
              <a:rPr lang="en-GB" altLang="ja-JP" sz="1400" dirty="0">
                <a:solidFill>
                  <a:srgbClr val="0070C0"/>
                </a:solidFill>
              </a:rPr>
              <a:t>and</a:t>
            </a:r>
            <a:r>
              <a:rPr lang="ja-JP" altLang="en-US" sz="1400" dirty="0">
                <a:solidFill>
                  <a:srgbClr val="0070C0"/>
                </a:solidFill>
              </a:rPr>
              <a:t> </a:t>
            </a:r>
            <a:r>
              <a:rPr lang="en-GB" altLang="ja-JP" sz="1400" dirty="0">
                <a:solidFill>
                  <a:srgbClr val="0070C0"/>
                </a:solidFill>
              </a:rPr>
              <a:t>Programming</a:t>
            </a:r>
          </a:p>
          <a:p>
            <a:pPr>
              <a:lnSpc>
                <a:spcPct val="70000"/>
              </a:lnSpc>
            </a:pPr>
            <a:r>
              <a:rPr lang="en-GB" altLang="ja-JP" sz="1400" dirty="0">
                <a:solidFill>
                  <a:srgbClr val="0070C0"/>
                </a:solidFill>
              </a:rPr>
              <a:t>Evolving ICT and Sustainable Society</a:t>
            </a:r>
          </a:p>
          <a:p>
            <a:pPr>
              <a:lnSpc>
                <a:spcPct val="70000"/>
              </a:lnSpc>
            </a:pPr>
            <a:r>
              <a:rPr lang="en-GB" altLang="ja-JP" sz="1400" dirty="0">
                <a:solidFill>
                  <a:srgbClr val="0070C0"/>
                </a:solidFill>
              </a:rPr>
              <a:t>Natural</a:t>
            </a:r>
            <a:r>
              <a:rPr lang="ja-JP" altLang="en-US" sz="1400" dirty="0">
                <a:solidFill>
                  <a:srgbClr val="0070C0"/>
                </a:solidFill>
              </a:rPr>
              <a:t> </a:t>
            </a:r>
            <a:r>
              <a:rPr lang="en-GB" altLang="ja-JP" sz="1400" dirty="0">
                <a:solidFill>
                  <a:srgbClr val="0070C0"/>
                </a:solidFill>
              </a:rPr>
              <a:t>Language</a:t>
            </a:r>
            <a:r>
              <a:rPr lang="ja-JP" altLang="en-US" sz="1400" dirty="0">
                <a:solidFill>
                  <a:srgbClr val="0070C0"/>
                </a:solidFill>
              </a:rPr>
              <a:t> </a:t>
            </a:r>
            <a:r>
              <a:rPr lang="en-GB" altLang="ja-JP" sz="1400" dirty="0">
                <a:solidFill>
                  <a:srgbClr val="0070C0"/>
                </a:solidFill>
              </a:rPr>
              <a:t>Processing</a:t>
            </a:r>
            <a:endParaRPr lang="en-US" altLang="ja-JP" sz="1400" dirty="0">
              <a:solidFill>
                <a:srgbClr val="0070C0"/>
              </a:solidFill>
            </a:endParaRPr>
          </a:p>
          <a:p>
            <a:pPr>
              <a:lnSpc>
                <a:spcPct val="70000"/>
              </a:lnSpc>
            </a:pPr>
            <a:r>
              <a:rPr lang="en-US" altLang="ja-JP" sz="1400" dirty="0">
                <a:solidFill>
                  <a:srgbClr val="0070C0"/>
                </a:solidFill>
              </a:rPr>
              <a:t>Basics of Java</a:t>
            </a:r>
            <a:r>
              <a:rPr lang="ja-JP" altLang="en-US" sz="1400" dirty="0">
                <a:solidFill>
                  <a:srgbClr val="0070C0"/>
                </a:solidFill>
              </a:rPr>
              <a:t> </a:t>
            </a:r>
            <a:r>
              <a:rPr lang="en-GB" altLang="ja-JP" sz="1400" dirty="0">
                <a:solidFill>
                  <a:srgbClr val="0070C0"/>
                </a:solidFill>
              </a:rPr>
              <a:t>Programming</a:t>
            </a:r>
            <a:endParaRPr lang="en-US" altLang="ja-JP" sz="1400" dirty="0">
              <a:solidFill>
                <a:srgbClr val="0070C0"/>
              </a:solidFill>
            </a:endParaRPr>
          </a:p>
          <a:p>
            <a:pPr>
              <a:lnSpc>
                <a:spcPct val="70000"/>
              </a:lnSpc>
            </a:pPr>
            <a:r>
              <a:rPr lang="en-GB" altLang="ja-JP" sz="1400" dirty="0">
                <a:solidFill>
                  <a:srgbClr val="0070C0"/>
                </a:solidFill>
              </a:rPr>
              <a:t>Algorithms and Programming</a:t>
            </a:r>
          </a:p>
          <a:p>
            <a:pPr>
              <a:lnSpc>
                <a:spcPct val="70000"/>
              </a:lnSpc>
            </a:pPr>
            <a:r>
              <a:rPr lang="en-GB" altLang="ja-JP" sz="1400" dirty="0">
                <a:solidFill>
                  <a:srgbClr val="0070C0"/>
                </a:solidFill>
              </a:rPr>
              <a:t>Information</a:t>
            </a:r>
            <a:r>
              <a:rPr lang="ja-JP" altLang="en-US" sz="1400" dirty="0">
                <a:solidFill>
                  <a:srgbClr val="0070C0"/>
                </a:solidFill>
              </a:rPr>
              <a:t> </a:t>
            </a:r>
            <a:r>
              <a:rPr lang="en-GB" altLang="ja-JP" sz="1400" dirty="0">
                <a:solidFill>
                  <a:srgbClr val="0070C0"/>
                </a:solidFill>
              </a:rPr>
              <a:t>Security</a:t>
            </a:r>
            <a:r>
              <a:rPr lang="ja-JP" altLang="en-US" sz="1400" dirty="0">
                <a:solidFill>
                  <a:srgbClr val="0070C0"/>
                </a:solidFill>
              </a:rPr>
              <a:t> </a:t>
            </a:r>
            <a:r>
              <a:rPr lang="en-GB" altLang="ja-JP" sz="1400" dirty="0">
                <a:solidFill>
                  <a:srgbClr val="0070C0"/>
                </a:solidFill>
              </a:rPr>
              <a:t>and</a:t>
            </a:r>
            <a:r>
              <a:rPr lang="ja-JP" altLang="en-US" sz="1400" dirty="0">
                <a:solidFill>
                  <a:srgbClr val="0070C0"/>
                </a:solidFill>
              </a:rPr>
              <a:t> </a:t>
            </a:r>
            <a:r>
              <a:rPr lang="en-GB" altLang="ja-JP" sz="1400" dirty="0">
                <a:solidFill>
                  <a:srgbClr val="0070C0"/>
                </a:solidFill>
              </a:rPr>
              <a:t>Ethics</a:t>
            </a:r>
            <a:endParaRPr lang="en-US" altLang="ja-JP" sz="1400" dirty="0">
              <a:solidFill>
                <a:srgbClr val="0070C0"/>
              </a:solidFill>
            </a:endParaRPr>
          </a:p>
        </p:txBody>
      </p:sp>
      <p:sp>
        <p:nvSpPr>
          <p:cNvPr id="4" name="コンテンツ プレースホルダー 3">
            <a:extLst>
              <a:ext uri="{FF2B5EF4-FFF2-40B4-BE49-F238E27FC236}">
                <a16:creationId xmlns:a16="http://schemas.microsoft.com/office/drawing/2014/main" id="{D652A88B-B261-4034-902A-E78506A2E92F}"/>
              </a:ext>
            </a:extLst>
          </p:cNvPr>
          <p:cNvSpPr>
            <a:spLocks noGrp="1"/>
          </p:cNvSpPr>
          <p:nvPr>
            <p:ph sz="quarter" idx="14"/>
          </p:nvPr>
        </p:nvSpPr>
        <p:spPr>
          <a:xfrm>
            <a:off x="4495477" y="953984"/>
            <a:ext cx="4287575" cy="4675291"/>
          </a:xfrm>
        </p:spPr>
        <p:txBody>
          <a:bodyPr>
            <a:noAutofit/>
          </a:bodyPr>
          <a:lstStyle/>
          <a:p>
            <a:pPr>
              <a:lnSpc>
                <a:spcPct val="80000"/>
              </a:lnSpc>
            </a:pPr>
            <a:r>
              <a:rPr lang="en-GB" altLang="ja-JP" sz="1400" dirty="0">
                <a:solidFill>
                  <a:srgbClr val="FF0000"/>
                </a:solidFill>
              </a:rPr>
              <a:t>Everyday</a:t>
            </a:r>
            <a:r>
              <a:rPr lang="ja-JP" altLang="en-US" sz="1400" dirty="0">
                <a:solidFill>
                  <a:srgbClr val="FF0000"/>
                </a:solidFill>
              </a:rPr>
              <a:t> </a:t>
            </a:r>
            <a:r>
              <a:rPr lang="en-GB" altLang="ja-JP" sz="1400" dirty="0">
                <a:solidFill>
                  <a:srgbClr val="FF0000"/>
                </a:solidFill>
              </a:rPr>
              <a:t>statistics</a:t>
            </a:r>
            <a:endParaRPr lang="ja-JP" altLang="en-US" sz="1400" dirty="0">
              <a:solidFill>
                <a:srgbClr val="FF0000"/>
              </a:solidFill>
            </a:endParaRPr>
          </a:p>
          <a:p>
            <a:pPr>
              <a:lnSpc>
                <a:spcPct val="80000"/>
              </a:lnSpc>
            </a:pPr>
            <a:r>
              <a:rPr lang="en-GB" altLang="ja-JP" sz="1400" dirty="0">
                <a:solidFill>
                  <a:srgbClr val="FF0000"/>
                </a:solidFill>
              </a:rPr>
              <a:t>Statistics</a:t>
            </a:r>
            <a:endParaRPr lang="en-US" altLang="ja-JP" sz="1400" dirty="0">
              <a:solidFill>
                <a:srgbClr val="FF0000"/>
              </a:solidFill>
            </a:endParaRPr>
          </a:p>
          <a:p>
            <a:pPr>
              <a:lnSpc>
                <a:spcPct val="80000"/>
              </a:lnSpc>
            </a:pPr>
            <a:r>
              <a:rPr lang="en-GB" altLang="ja-JP" sz="1400" dirty="0">
                <a:solidFill>
                  <a:srgbClr val="FF0000"/>
                </a:solidFill>
              </a:rPr>
              <a:t>Introduction to Linear Algebra</a:t>
            </a:r>
          </a:p>
          <a:p>
            <a:pPr>
              <a:lnSpc>
                <a:spcPct val="80000"/>
              </a:lnSpc>
            </a:pPr>
            <a:r>
              <a:rPr lang="en-GB" altLang="ja-JP" sz="1400" dirty="0">
                <a:solidFill>
                  <a:srgbClr val="FF0000"/>
                </a:solidFill>
              </a:rPr>
              <a:t>Statistics</a:t>
            </a:r>
            <a:r>
              <a:rPr lang="ja-JP" altLang="en-US" sz="1400" dirty="0">
                <a:solidFill>
                  <a:srgbClr val="FF0000"/>
                </a:solidFill>
              </a:rPr>
              <a:t> </a:t>
            </a:r>
            <a:r>
              <a:rPr lang="en-GB" altLang="ja-JP" sz="1400" dirty="0">
                <a:solidFill>
                  <a:srgbClr val="FF0000"/>
                </a:solidFill>
              </a:rPr>
              <a:t>for</a:t>
            </a:r>
            <a:r>
              <a:rPr lang="ja-JP" altLang="en-US" sz="1400" dirty="0">
                <a:solidFill>
                  <a:srgbClr val="FF0000"/>
                </a:solidFill>
              </a:rPr>
              <a:t> </a:t>
            </a:r>
            <a:r>
              <a:rPr lang="en-GB" altLang="ja-JP" sz="1400" dirty="0">
                <a:solidFill>
                  <a:srgbClr val="FF0000"/>
                </a:solidFill>
              </a:rPr>
              <a:t>Psychology</a:t>
            </a:r>
            <a:endParaRPr lang="en-US" altLang="ja-JP" sz="1400" dirty="0">
              <a:solidFill>
                <a:srgbClr val="FF0000"/>
              </a:solidFill>
            </a:endParaRPr>
          </a:p>
          <a:p>
            <a:pPr>
              <a:lnSpc>
                <a:spcPct val="80000"/>
              </a:lnSpc>
            </a:pPr>
            <a:r>
              <a:rPr lang="en-GB" altLang="ja-JP" sz="1400" dirty="0">
                <a:solidFill>
                  <a:srgbClr val="FF0000"/>
                </a:solidFill>
              </a:rPr>
              <a:t>Introduction</a:t>
            </a:r>
            <a:r>
              <a:rPr lang="ja-JP" altLang="en-US" sz="1400" dirty="0">
                <a:solidFill>
                  <a:srgbClr val="FF0000"/>
                </a:solidFill>
              </a:rPr>
              <a:t> </a:t>
            </a:r>
            <a:r>
              <a:rPr lang="en-GB" altLang="ja-JP" sz="1400" dirty="0">
                <a:solidFill>
                  <a:srgbClr val="FF0000"/>
                </a:solidFill>
              </a:rPr>
              <a:t>to</a:t>
            </a:r>
            <a:r>
              <a:rPr lang="ja-JP" altLang="en-US" sz="1400" dirty="0">
                <a:solidFill>
                  <a:srgbClr val="FF0000"/>
                </a:solidFill>
              </a:rPr>
              <a:t> </a:t>
            </a:r>
            <a:r>
              <a:rPr lang="en-GB" altLang="ja-JP" sz="1400" dirty="0">
                <a:solidFill>
                  <a:srgbClr val="FF0000"/>
                </a:solidFill>
              </a:rPr>
              <a:t>Social</a:t>
            </a:r>
            <a:r>
              <a:rPr lang="ja-JP" altLang="en-US" sz="1400" dirty="0">
                <a:solidFill>
                  <a:srgbClr val="FF0000"/>
                </a:solidFill>
              </a:rPr>
              <a:t> </a:t>
            </a:r>
            <a:r>
              <a:rPr lang="en-GB" altLang="ja-JP" sz="1400" dirty="0">
                <a:solidFill>
                  <a:srgbClr val="FF0000"/>
                </a:solidFill>
              </a:rPr>
              <a:t>Statistics</a:t>
            </a:r>
            <a:endParaRPr lang="en-US" altLang="ja-JP" sz="1400" dirty="0">
              <a:solidFill>
                <a:srgbClr val="FF0000"/>
              </a:solidFill>
            </a:endParaRPr>
          </a:p>
          <a:p>
            <a:pPr>
              <a:lnSpc>
                <a:spcPct val="80000"/>
              </a:lnSpc>
            </a:pPr>
            <a:r>
              <a:rPr lang="en-GB" altLang="ja-JP" sz="1400" dirty="0">
                <a:solidFill>
                  <a:srgbClr val="FF0000"/>
                </a:solidFill>
              </a:rPr>
              <a:t>An Introduction to Calculus </a:t>
            </a:r>
            <a:r>
              <a:rPr lang="en-US" altLang="ja-JP" sz="1400" dirty="0">
                <a:solidFill>
                  <a:srgbClr val="FF0000"/>
                </a:solidFill>
              </a:rPr>
              <a:t> </a:t>
            </a:r>
            <a:endParaRPr lang="en-GB" altLang="ja-JP" sz="1400" dirty="0"/>
          </a:p>
          <a:p>
            <a:pPr>
              <a:lnSpc>
                <a:spcPct val="80000"/>
              </a:lnSpc>
            </a:pPr>
            <a:r>
              <a:rPr lang="en-GB" altLang="ja-JP" sz="1400" dirty="0">
                <a:solidFill>
                  <a:srgbClr val="CC0099"/>
                </a:solidFill>
              </a:rPr>
              <a:t>Management</a:t>
            </a:r>
            <a:r>
              <a:rPr lang="ja-JP" altLang="en-US" sz="1400" dirty="0">
                <a:solidFill>
                  <a:srgbClr val="CC0099"/>
                </a:solidFill>
              </a:rPr>
              <a:t> </a:t>
            </a:r>
            <a:r>
              <a:rPr lang="en-GB" altLang="ja-JP" sz="1400" dirty="0">
                <a:solidFill>
                  <a:srgbClr val="CC0099"/>
                </a:solidFill>
              </a:rPr>
              <a:t>Science</a:t>
            </a:r>
            <a:endParaRPr lang="en-US" altLang="ja-JP" sz="1400" dirty="0">
              <a:solidFill>
                <a:srgbClr val="CC0099"/>
              </a:solidFill>
            </a:endParaRPr>
          </a:p>
          <a:p>
            <a:pPr>
              <a:lnSpc>
                <a:spcPct val="80000"/>
              </a:lnSpc>
            </a:pPr>
            <a:r>
              <a:rPr lang="en-GB" altLang="ja-JP" sz="1400" dirty="0">
                <a:solidFill>
                  <a:srgbClr val="CC0099"/>
                </a:solidFill>
              </a:rPr>
              <a:t>Management</a:t>
            </a:r>
            <a:r>
              <a:rPr lang="ja-JP" altLang="en-US" sz="1400" dirty="0">
                <a:solidFill>
                  <a:srgbClr val="CC0099"/>
                </a:solidFill>
              </a:rPr>
              <a:t> </a:t>
            </a:r>
            <a:r>
              <a:rPr lang="en-GB" altLang="ja-JP" sz="1400" dirty="0">
                <a:solidFill>
                  <a:srgbClr val="CC0099"/>
                </a:solidFill>
              </a:rPr>
              <a:t>Accounting</a:t>
            </a:r>
            <a:endParaRPr lang="en-US" altLang="ja-JP" sz="1400" dirty="0">
              <a:solidFill>
                <a:srgbClr val="CC0099"/>
              </a:solidFill>
            </a:endParaRPr>
          </a:p>
          <a:p>
            <a:pPr>
              <a:lnSpc>
                <a:spcPct val="80000"/>
              </a:lnSpc>
            </a:pPr>
            <a:r>
              <a:rPr lang="en-GB" altLang="ja-JP" sz="1400" dirty="0">
                <a:solidFill>
                  <a:srgbClr val="CC0099"/>
                </a:solidFill>
              </a:rPr>
              <a:t>Book</a:t>
            </a:r>
            <a:r>
              <a:rPr lang="ja-JP" altLang="en-US" sz="1400" dirty="0">
                <a:solidFill>
                  <a:srgbClr val="CC0099"/>
                </a:solidFill>
              </a:rPr>
              <a:t> </a:t>
            </a:r>
            <a:r>
              <a:rPr lang="en-GB" altLang="ja-JP" sz="1400" dirty="0">
                <a:solidFill>
                  <a:srgbClr val="CC0099"/>
                </a:solidFill>
              </a:rPr>
              <a:t>Keeping</a:t>
            </a:r>
          </a:p>
          <a:p>
            <a:pPr marL="0" indent="0">
              <a:lnSpc>
                <a:spcPct val="80000"/>
              </a:lnSpc>
              <a:buNone/>
            </a:pPr>
            <a:r>
              <a:rPr lang="ja-JP" altLang="en-US" sz="1400" dirty="0">
                <a:solidFill>
                  <a:srgbClr val="CC0099"/>
                </a:solidFill>
              </a:rPr>
              <a:t>◆</a:t>
            </a:r>
            <a:r>
              <a:rPr lang="en-GB" altLang="ja-JP" sz="1400" dirty="0">
                <a:solidFill>
                  <a:srgbClr val="CC0099"/>
                </a:solidFill>
              </a:rPr>
              <a:t>Marketing</a:t>
            </a:r>
          </a:p>
          <a:p>
            <a:pPr>
              <a:lnSpc>
                <a:spcPct val="80000"/>
              </a:lnSpc>
            </a:pPr>
            <a:r>
              <a:rPr lang="en-GB" altLang="ja-JP" sz="1400" dirty="0">
                <a:solidFill>
                  <a:srgbClr val="CC0099"/>
                </a:solidFill>
              </a:rPr>
              <a:t>Case-based Contemporary</a:t>
            </a:r>
            <a:r>
              <a:rPr lang="ja-JP" altLang="en-US" sz="1400" dirty="0">
                <a:solidFill>
                  <a:srgbClr val="CC0099"/>
                </a:solidFill>
              </a:rPr>
              <a:t> </a:t>
            </a:r>
            <a:r>
              <a:rPr lang="en-GB" altLang="ja-JP" sz="1400" dirty="0">
                <a:solidFill>
                  <a:srgbClr val="CC0099"/>
                </a:solidFill>
              </a:rPr>
              <a:t>Management</a:t>
            </a:r>
            <a:endParaRPr lang="en-US" altLang="ja-JP" sz="1400" dirty="0">
              <a:solidFill>
                <a:srgbClr val="0070C0"/>
              </a:solidFill>
            </a:endParaRPr>
          </a:p>
          <a:p>
            <a:pPr>
              <a:lnSpc>
                <a:spcPct val="80000"/>
              </a:lnSpc>
            </a:pPr>
            <a:r>
              <a:rPr lang="en-GB" altLang="ja-JP" sz="1400" dirty="0">
                <a:solidFill>
                  <a:srgbClr val="CC0099"/>
                </a:solidFill>
              </a:rPr>
              <a:t>Introduction</a:t>
            </a:r>
            <a:r>
              <a:rPr lang="ja-JP" altLang="en-US" sz="1400" dirty="0">
                <a:solidFill>
                  <a:srgbClr val="CC0099"/>
                </a:solidFill>
              </a:rPr>
              <a:t> </a:t>
            </a:r>
            <a:r>
              <a:rPr lang="en-GB" altLang="ja-JP" sz="1400" dirty="0">
                <a:solidFill>
                  <a:srgbClr val="CC0099"/>
                </a:solidFill>
              </a:rPr>
              <a:t>to</a:t>
            </a:r>
            <a:r>
              <a:rPr lang="ja-JP" altLang="en-US" sz="1400" dirty="0">
                <a:solidFill>
                  <a:srgbClr val="CC0099"/>
                </a:solidFill>
              </a:rPr>
              <a:t> </a:t>
            </a:r>
            <a:r>
              <a:rPr lang="en-GB" altLang="ja-JP" sz="1400" dirty="0">
                <a:solidFill>
                  <a:srgbClr val="CC0099"/>
                </a:solidFill>
              </a:rPr>
              <a:t>Economics</a:t>
            </a:r>
            <a:endParaRPr lang="en-US" altLang="ja-JP" sz="1400" dirty="0">
              <a:solidFill>
                <a:srgbClr val="CC0099"/>
              </a:solidFill>
            </a:endParaRPr>
          </a:p>
          <a:p>
            <a:pPr>
              <a:lnSpc>
                <a:spcPct val="80000"/>
              </a:lnSpc>
            </a:pPr>
            <a:r>
              <a:rPr lang="en-GB" altLang="ja-JP" sz="1400" dirty="0">
                <a:solidFill>
                  <a:srgbClr val="CC0099"/>
                </a:solidFill>
              </a:rPr>
              <a:t>Contemporary</a:t>
            </a:r>
            <a:r>
              <a:rPr lang="ja-JP" altLang="en-US" sz="1400" dirty="0">
                <a:solidFill>
                  <a:srgbClr val="CC0099"/>
                </a:solidFill>
              </a:rPr>
              <a:t> </a:t>
            </a:r>
            <a:r>
              <a:rPr lang="en-GB" altLang="ja-JP" sz="1400" dirty="0">
                <a:solidFill>
                  <a:srgbClr val="CC0099"/>
                </a:solidFill>
              </a:rPr>
              <a:t>Economics</a:t>
            </a:r>
            <a:endParaRPr lang="en-US" altLang="ja-JP" sz="1400" dirty="0">
              <a:solidFill>
                <a:srgbClr val="CC0099"/>
              </a:solidFill>
            </a:endParaRPr>
          </a:p>
        </p:txBody>
      </p:sp>
      <p:sp>
        <p:nvSpPr>
          <p:cNvPr id="5" name="テキスト ボックス 4">
            <a:extLst>
              <a:ext uri="{FF2B5EF4-FFF2-40B4-BE49-F238E27FC236}">
                <a16:creationId xmlns:a16="http://schemas.microsoft.com/office/drawing/2014/main" id="{7B7406B3-D09F-4FD6-AB3A-36E441B73374}"/>
              </a:ext>
            </a:extLst>
          </p:cNvPr>
          <p:cNvSpPr txBox="1"/>
          <p:nvPr/>
        </p:nvSpPr>
        <p:spPr>
          <a:xfrm>
            <a:off x="235875" y="5883442"/>
            <a:ext cx="8378736" cy="372979"/>
          </a:xfrm>
          <a:prstGeom prst="rect">
            <a:avLst/>
          </a:prstGeom>
          <a:solidFill>
            <a:schemeClr val="bg1"/>
          </a:solidFill>
        </p:spPr>
        <p:txBody>
          <a:bodyPr wrap="square" rtlCol="0">
            <a:spAutoFit/>
          </a:bodyPr>
          <a:lstStyle/>
          <a:p>
            <a:r>
              <a:rPr lang="ja-JP" altLang="en-US" dirty="0"/>
              <a:t>●</a:t>
            </a:r>
            <a:r>
              <a:rPr lang="en-US" altLang="ja-JP" dirty="0"/>
              <a:t>Common</a:t>
            </a:r>
            <a:r>
              <a:rPr lang="ja-JP" altLang="en-US" dirty="0"/>
              <a:t> 　 </a:t>
            </a:r>
            <a:r>
              <a:rPr lang="ja-JP" altLang="en-US" dirty="0">
                <a:solidFill>
                  <a:srgbClr val="0070C0"/>
                </a:solidFill>
              </a:rPr>
              <a:t>●</a:t>
            </a:r>
            <a:r>
              <a:rPr lang="en-US" altLang="ja-JP" dirty="0">
                <a:solidFill>
                  <a:srgbClr val="0070C0"/>
                </a:solidFill>
              </a:rPr>
              <a:t>Informatics</a:t>
            </a:r>
            <a:r>
              <a:rPr lang="ja-JP" altLang="en-US" dirty="0">
                <a:solidFill>
                  <a:srgbClr val="0070C0"/>
                </a:solidFill>
              </a:rPr>
              <a:t>　　</a:t>
            </a:r>
            <a:r>
              <a:rPr lang="ja-JP" altLang="en-US" dirty="0">
                <a:solidFill>
                  <a:srgbClr val="FF0000"/>
                </a:solidFill>
              </a:rPr>
              <a:t>●</a:t>
            </a:r>
            <a:r>
              <a:rPr lang="en-US" altLang="ja-JP" dirty="0">
                <a:solidFill>
                  <a:srgbClr val="FF0000"/>
                </a:solidFill>
              </a:rPr>
              <a:t>Mathematics</a:t>
            </a:r>
            <a:r>
              <a:rPr lang="ja-JP" altLang="en-US" dirty="0">
                <a:solidFill>
                  <a:srgbClr val="FF0000"/>
                </a:solidFill>
              </a:rPr>
              <a:t>　</a:t>
            </a:r>
            <a:r>
              <a:rPr lang="ja-JP" altLang="en-US" dirty="0">
                <a:solidFill>
                  <a:srgbClr val="CC0099"/>
                </a:solidFill>
              </a:rPr>
              <a:t>●</a:t>
            </a:r>
            <a:r>
              <a:rPr lang="en-US" altLang="ja-JP" dirty="0">
                <a:solidFill>
                  <a:srgbClr val="CC0099"/>
                </a:solidFill>
              </a:rPr>
              <a:t>Business</a:t>
            </a:r>
            <a:r>
              <a:rPr lang="ja-JP" altLang="en-US" dirty="0">
                <a:solidFill>
                  <a:srgbClr val="CC0099"/>
                </a:solidFill>
              </a:rPr>
              <a:t> </a:t>
            </a:r>
            <a:r>
              <a:rPr lang="en-US" altLang="ja-JP" dirty="0">
                <a:solidFill>
                  <a:srgbClr val="CC0099"/>
                </a:solidFill>
              </a:rPr>
              <a:t>&amp;</a:t>
            </a:r>
            <a:r>
              <a:rPr lang="ja-JP" altLang="en-US" dirty="0">
                <a:solidFill>
                  <a:srgbClr val="CC0099"/>
                </a:solidFill>
              </a:rPr>
              <a:t> </a:t>
            </a:r>
            <a:r>
              <a:rPr lang="en-US" altLang="ja-JP" dirty="0">
                <a:solidFill>
                  <a:srgbClr val="CC0099"/>
                </a:solidFill>
              </a:rPr>
              <a:t>Management</a:t>
            </a:r>
            <a:endParaRPr lang="en-GB" dirty="0">
              <a:solidFill>
                <a:srgbClr val="CC0099"/>
              </a:solidFill>
            </a:endParaRPr>
          </a:p>
        </p:txBody>
      </p:sp>
      <p:sp>
        <p:nvSpPr>
          <p:cNvPr id="6" name="テキスト ボックス 5">
            <a:extLst>
              <a:ext uri="{FF2B5EF4-FFF2-40B4-BE49-F238E27FC236}">
                <a16:creationId xmlns:a16="http://schemas.microsoft.com/office/drawing/2014/main" id="{1DFFAD36-56B5-4E94-BCDA-BDF9B44AA63A}"/>
              </a:ext>
            </a:extLst>
          </p:cNvPr>
          <p:cNvSpPr txBox="1"/>
          <p:nvPr/>
        </p:nvSpPr>
        <p:spPr>
          <a:xfrm>
            <a:off x="4495476" y="5103301"/>
            <a:ext cx="2362523" cy="369332"/>
          </a:xfrm>
          <a:prstGeom prst="rect">
            <a:avLst/>
          </a:prstGeom>
          <a:noFill/>
        </p:spPr>
        <p:txBody>
          <a:bodyPr wrap="square" rtlCol="0">
            <a:spAutoFit/>
          </a:bodyPr>
          <a:lstStyle/>
          <a:p>
            <a:r>
              <a:rPr kumimoji="1" lang="ja-JP" altLang="en-US" dirty="0">
                <a:solidFill>
                  <a:schemeClr val="bg1">
                    <a:lumMod val="50000"/>
                  </a:schemeClr>
                </a:solidFill>
              </a:rPr>
              <a:t>◆</a:t>
            </a:r>
            <a:r>
              <a:rPr kumimoji="1" lang="en-US" altLang="ja-JP" dirty="0">
                <a:solidFill>
                  <a:schemeClr val="bg1">
                    <a:lumMod val="50000"/>
                  </a:schemeClr>
                </a:solidFill>
              </a:rPr>
              <a:t>Required Courses</a:t>
            </a:r>
            <a:r>
              <a:rPr kumimoji="1" lang="ja-JP" altLang="en-US" dirty="0">
                <a:solidFill>
                  <a:schemeClr val="bg1">
                    <a:lumMod val="50000"/>
                  </a:schemeClr>
                </a:solidFill>
              </a:rPr>
              <a:t>　　　</a:t>
            </a:r>
          </a:p>
        </p:txBody>
      </p:sp>
    </p:spTree>
    <p:extLst>
      <p:ext uri="{BB962C8B-B14F-4D97-AF65-F5344CB8AC3E}">
        <p14:creationId xmlns:p14="http://schemas.microsoft.com/office/powerpoint/2010/main" val="142292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CD2F39-62BD-4AFF-A00C-AB130A58184F}"/>
              </a:ext>
            </a:extLst>
          </p:cNvPr>
          <p:cNvSpPr>
            <a:spLocks noGrp="1"/>
          </p:cNvSpPr>
          <p:nvPr>
            <p:ph type="title"/>
          </p:nvPr>
        </p:nvSpPr>
        <p:spPr>
          <a:xfrm>
            <a:off x="126147" y="95240"/>
            <a:ext cx="8074507" cy="715488"/>
          </a:xfrm>
        </p:spPr>
        <p:txBody>
          <a:bodyPr/>
          <a:lstStyle/>
          <a:p>
            <a:r>
              <a:rPr lang="en-GB" dirty="0"/>
              <a:t>Data Scientist Curriculum (OUJ)</a:t>
            </a:r>
          </a:p>
        </p:txBody>
      </p:sp>
      <p:sp>
        <p:nvSpPr>
          <p:cNvPr id="3" name="コンテンツ プレースホルダー 2">
            <a:extLst>
              <a:ext uri="{FF2B5EF4-FFF2-40B4-BE49-F238E27FC236}">
                <a16:creationId xmlns:a16="http://schemas.microsoft.com/office/drawing/2014/main" id="{EFC15397-52EE-4F6B-B177-BFA7BC6AEADA}"/>
              </a:ext>
            </a:extLst>
          </p:cNvPr>
          <p:cNvSpPr>
            <a:spLocks noGrp="1"/>
          </p:cNvSpPr>
          <p:nvPr>
            <p:ph sz="quarter" idx="13"/>
          </p:nvPr>
        </p:nvSpPr>
        <p:spPr>
          <a:xfrm>
            <a:off x="-120741" y="452628"/>
            <a:ext cx="4095011" cy="5952744"/>
          </a:xfrm>
        </p:spPr>
        <p:txBody>
          <a:bodyPr>
            <a:noAutofit/>
          </a:bodyPr>
          <a:lstStyle/>
          <a:p>
            <a:pPr>
              <a:lnSpc>
                <a:spcPct val="80000"/>
              </a:lnSpc>
            </a:pPr>
            <a:r>
              <a:rPr lang="ja-JP" altLang="en-US" sz="1600" b="1" dirty="0"/>
              <a:t>数値の処理と数値解析 </a:t>
            </a:r>
            <a:endParaRPr lang="en-US" altLang="ja-JP" sz="1600" b="1" dirty="0"/>
          </a:p>
          <a:p>
            <a:pPr>
              <a:lnSpc>
                <a:spcPct val="80000"/>
              </a:lnSpc>
            </a:pPr>
            <a:r>
              <a:rPr lang="ja-JP" altLang="en-US" sz="1600" b="1" dirty="0"/>
              <a:t>データの分析と知識発見 </a:t>
            </a:r>
            <a:endParaRPr lang="en-US" altLang="ja-JP" sz="1600" b="1" dirty="0"/>
          </a:p>
          <a:p>
            <a:pPr>
              <a:lnSpc>
                <a:spcPct val="80000"/>
              </a:lnSpc>
            </a:pPr>
            <a:r>
              <a:rPr lang="en-US" altLang="ja-JP" sz="1600" b="1" dirty="0"/>
              <a:t> </a:t>
            </a:r>
            <a:r>
              <a:rPr lang="ja-JP" altLang="en-US" sz="1600" b="1" dirty="0"/>
              <a:t>データからの知識発見 </a:t>
            </a:r>
            <a:endParaRPr lang="en-US" altLang="ja-JP" sz="1600" b="1" dirty="0"/>
          </a:p>
          <a:p>
            <a:pPr>
              <a:lnSpc>
                <a:spcPct val="80000"/>
              </a:lnSpc>
            </a:pPr>
            <a:r>
              <a:rPr lang="ja-JP" altLang="en-US" sz="1600" b="1" dirty="0"/>
              <a:t>データベース </a:t>
            </a:r>
            <a:endParaRPr lang="en-US" altLang="ja-JP" sz="1600" b="1" dirty="0"/>
          </a:p>
          <a:p>
            <a:pPr>
              <a:lnSpc>
                <a:spcPct val="80000"/>
              </a:lnSpc>
            </a:pPr>
            <a:r>
              <a:rPr lang="ja-JP" altLang="en-US" sz="1600" b="1" dirty="0"/>
              <a:t>マーケティング論</a:t>
            </a:r>
            <a:endParaRPr lang="en-US" altLang="ja-JP" sz="1600" b="1" dirty="0"/>
          </a:p>
          <a:p>
            <a:pPr>
              <a:lnSpc>
                <a:spcPct val="80000"/>
              </a:lnSpc>
            </a:pPr>
            <a:r>
              <a:rPr lang="ja-JP" altLang="en-US" sz="1600" b="1" dirty="0"/>
              <a:t>ユーザ調査法</a:t>
            </a:r>
            <a:endParaRPr lang="en-US" altLang="ja-JP" sz="1600" b="1" dirty="0"/>
          </a:p>
          <a:p>
            <a:pPr>
              <a:lnSpc>
                <a:spcPct val="80000"/>
              </a:lnSpc>
            </a:pPr>
            <a:r>
              <a:rPr lang="ja-JP" altLang="en-US" sz="1600" b="1" dirty="0"/>
              <a:t>感性工学入門</a:t>
            </a:r>
            <a:endParaRPr lang="en-US" altLang="ja-JP" sz="1600" b="1" dirty="0"/>
          </a:p>
          <a:p>
            <a:pPr>
              <a:lnSpc>
                <a:spcPct val="80000"/>
              </a:lnSpc>
            </a:pPr>
            <a:r>
              <a:rPr lang="ja-JP" altLang="en-US" sz="1600" b="1" dirty="0"/>
              <a:t>身近な統計</a:t>
            </a:r>
          </a:p>
          <a:p>
            <a:pPr>
              <a:lnSpc>
                <a:spcPct val="80000"/>
              </a:lnSpc>
            </a:pPr>
            <a:r>
              <a:rPr lang="ja-JP" altLang="en-US" sz="1600" b="1" dirty="0"/>
              <a:t>ケースで学ぶ現代経営学</a:t>
            </a:r>
            <a:endParaRPr lang="en-US" altLang="ja-JP" sz="1600" b="1" dirty="0"/>
          </a:p>
          <a:p>
            <a:pPr>
              <a:lnSpc>
                <a:spcPct val="80000"/>
              </a:lnSpc>
            </a:pPr>
            <a:r>
              <a:rPr lang="ja-JP" altLang="en-US" sz="1600" b="1" dirty="0"/>
              <a:t>データ構造とプログラミング</a:t>
            </a:r>
            <a:endParaRPr lang="en-US" altLang="ja-JP" sz="1600" b="1" dirty="0"/>
          </a:p>
          <a:p>
            <a:pPr>
              <a:lnSpc>
                <a:spcPct val="80000"/>
              </a:lnSpc>
            </a:pPr>
            <a:r>
              <a:rPr lang="en-US" altLang="ja-JP" sz="1600" b="1" dirty="0"/>
              <a:t> </a:t>
            </a:r>
            <a:r>
              <a:rPr lang="ja-JP" altLang="en-US" sz="1600" b="1" dirty="0"/>
              <a:t>データ構造とプログラミング</a:t>
            </a:r>
            <a:endParaRPr lang="en-US" altLang="ja-JP" sz="1600" b="1" dirty="0"/>
          </a:p>
          <a:p>
            <a:pPr>
              <a:lnSpc>
                <a:spcPct val="80000"/>
              </a:lnSpc>
            </a:pPr>
            <a:r>
              <a:rPr lang="ja-JP" altLang="en-US" sz="1600" b="1" dirty="0"/>
              <a:t>統計学 </a:t>
            </a:r>
            <a:endParaRPr lang="en-US" altLang="ja-JP" sz="1600" b="1" dirty="0"/>
          </a:p>
          <a:p>
            <a:pPr>
              <a:lnSpc>
                <a:spcPct val="80000"/>
              </a:lnSpc>
            </a:pPr>
            <a:r>
              <a:rPr lang="en-US" altLang="ja-JP" sz="1600" b="1" dirty="0"/>
              <a:t> </a:t>
            </a:r>
            <a:r>
              <a:rPr lang="ja-JP" altLang="en-US" sz="1600" b="1" dirty="0"/>
              <a:t>統計学 </a:t>
            </a:r>
            <a:endParaRPr lang="en-US" altLang="ja-JP" sz="1600" b="1" dirty="0"/>
          </a:p>
          <a:p>
            <a:pPr>
              <a:lnSpc>
                <a:spcPct val="80000"/>
              </a:lnSpc>
            </a:pPr>
            <a:r>
              <a:rPr lang="ja-JP" altLang="en-US" sz="1600" b="1" dirty="0"/>
              <a:t>経済学入門 </a:t>
            </a:r>
            <a:endParaRPr lang="en-US" altLang="ja-JP" sz="1600" b="1" dirty="0"/>
          </a:p>
          <a:p>
            <a:pPr>
              <a:lnSpc>
                <a:spcPct val="80000"/>
              </a:lnSpc>
            </a:pPr>
            <a:r>
              <a:rPr lang="ja-JP" altLang="en-US" sz="1600" b="1" dirty="0"/>
              <a:t>現代経済学 </a:t>
            </a:r>
            <a:endParaRPr lang="en-US" altLang="ja-JP" sz="1600" b="1" dirty="0"/>
          </a:p>
          <a:p>
            <a:pPr>
              <a:lnSpc>
                <a:spcPct val="80000"/>
              </a:lnSpc>
            </a:pPr>
            <a:r>
              <a:rPr lang="ja-JP" altLang="en-US" sz="1600" b="1" dirty="0"/>
              <a:t>入門線型代数 </a:t>
            </a:r>
          </a:p>
          <a:p>
            <a:pPr>
              <a:lnSpc>
                <a:spcPct val="80000"/>
              </a:lnSpc>
            </a:pPr>
            <a:r>
              <a:rPr lang="ja-JP" altLang="en-US" sz="1600" b="1" dirty="0"/>
              <a:t>社会調査の基礎 </a:t>
            </a:r>
            <a:endParaRPr lang="en-US" altLang="ja-JP" sz="1600" b="1" dirty="0"/>
          </a:p>
        </p:txBody>
      </p:sp>
      <p:sp>
        <p:nvSpPr>
          <p:cNvPr id="4" name="コンテンツ プレースホルダー 3">
            <a:extLst>
              <a:ext uri="{FF2B5EF4-FFF2-40B4-BE49-F238E27FC236}">
                <a16:creationId xmlns:a16="http://schemas.microsoft.com/office/drawing/2014/main" id="{D652A88B-B261-4034-902A-E78506A2E92F}"/>
              </a:ext>
            </a:extLst>
          </p:cNvPr>
          <p:cNvSpPr>
            <a:spLocks noGrp="1"/>
          </p:cNvSpPr>
          <p:nvPr>
            <p:ph sz="quarter" idx="14"/>
          </p:nvPr>
        </p:nvSpPr>
        <p:spPr>
          <a:xfrm>
            <a:off x="4495478" y="810728"/>
            <a:ext cx="3814904" cy="5449824"/>
          </a:xfrm>
        </p:spPr>
        <p:txBody>
          <a:bodyPr>
            <a:noAutofit/>
          </a:bodyPr>
          <a:lstStyle/>
          <a:p>
            <a:pPr>
              <a:lnSpc>
                <a:spcPct val="80000"/>
              </a:lnSpc>
            </a:pPr>
            <a:r>
              <a:rPr lang="ja-JP" altLang="en-US" sz="1600" dirty="0"/>
              <a:t> 社会調査</a:t>
            </a:r>
            <a:endParaRPr lang="en-US" altLang="ja-JP" sz="1600" dirty="0"/>
          </a:p>
          <a:p>
            <a:pPr>
              <a:lnSpc>
                <a:spcPct val="80000"/>
              </a:lnSpc>
            </a:pPr>
            <a:r>
              <a:rPr lang="ja-JP" altLang="en-US" sz="1600" dirty="0"/>
              <a:t>進化する情報社会</a:t>
            </a:r>
            <a:endParaRPr lang="en-US" altLang="ja-JP" sz="1600" dirty="0"/>
          </a:p>
          <a:p>
            <a:pPr>
              <a:lnSpc>
                <a:spcPct val="80000"/>
              </a:lnSpc>
            </a:pPr>
            <a:r>
              <a:rPr lang="ja-JP" altLang="en-US" sz="1600" dirty="0"/>
              <a:t>自然言語処理 </a:t>
            </a:r>
            <a:endParaRPr lang="en-US" altLang="ja-JP" sz="1600" dirty="0"/>
          </a:p>
          <a:p>
            <a:pPr>
              <a:lnSpc>
                <a:spcPct val="80000"/>
              </a:lnSpc>
            </a:pPr>
            <a:r>
              <a:rPr lang="en-US" altLang="ja-JP" sz="1600" dirty="0"/>
              <a:t>Java</a:t>
            </a:r>
            <a:r>
              <a:rPr lang="ja-JP" altLang="en-US" sz="1600" dirty="0"/>
              <a:t>プログラミングの基礎</a:t>
            </a:r>
            <a:endParaRPr lang="en-US" altLang="ja-JP" sz="1600" dirty="0"/>
          </a:p>
          <a:p>
            <a:pPr>
              <a:lnSpc>
                <a:spcPct val="80000"/>
              </a:lnSpc>
            </a:pPr>
            <a:r>
              <a:rPr lang="ja-JP" altLang="en-US" sz="1600" dirty="0"/>
              <a:t>アルゴリズムとプログラミング </a:t>
            </a:r>
            <a:endParaRPr lang="en-US" altLang="ja-JP" sz="1600" dirty="0"/>
          </a:p>
          <a:p>
            <a:pPr>
              <a:lnSpc>
                <a:spcPct val="80000"/>
              </a:lnSpc>
            </a:pPr>
            <a:r>
              <a:rPr lang="ja-JP" altLang="en-US" sz="1600" dirty="0"/>
              <a:t>生活における地理空間情報の活用</a:t>
            </a:r>
            <a:endParaRPr lang="en-US" altLang="ja-JP" sz="1600" dirty="0"/>
          </a:p>
          <a:p>
            <a:pPr>
              <a:lnSpc>
                <a:spcPct val="80000"/>
              </a:lnSpc>
            </a:pPr>
            <a:r>
              <a:rPr lang="ja-JP" altLang="en-US" sz="1600" dirty="0"/>
              <a:t>問題解決の数理 </a:t>
            </a:r>
            <a:endParaRPr lang="en-US" altLang="ja-JP" sz="1600" dirty="0"/>
          </a:p>
          <a:p>
            <a:pPr>
              <a:lnSpc>
                <a:spcPct val="80000"/>
              </a:lnSpc>
            </a:pPr>
            <a:r>
              <a:rPr lang="ja-JP" altLang="en-US" sz="1600" dirty="0"/>
              <a:t>ソーシャルシティ</a:t>
            </a:r>
            <a:endParaRPr lang="en-US" altLang="ja-JP" sz="1600" dirty="0"/>
          </a:p>
          <a:p>
            <a:pPr>
              <a:lnSpc>
                <a:spcPct val="80000"/>
              </a:lnSpc>
            </a:pPr>
            <a:r>
              <a:rPr lang="ja-JP" altLang="en-US" sz="1600" dirty="0"/>
              <a:t>心理統計法 </a:t>
            </a:r>
            <a:endParaRPr lang="en-US" altLang="ja-JP" sz="1600" dirty="0"/>
          </a:p>
          <a:p>
            <a:pPr>
              <a:lnSpc>
                <a:spcPct val="80000"/>
              </a:lnSpc>
            </a:pPr>
            <a:r>
              <a:rPr lang="ja-JP" altLang="en-US" sz="1600" dirty="0"/>
              <a:t>社会統計学入門 </a:t>
            </a:r>
            <a:endParaRPr lang="en-US" altLang="ja-JP" sz="1600" dirty="0"/>
          </a:p>
          <a:p>
            <a:pPr>
              <a:lnSpc>
                <a:spcPct val="80000"/>
              </a:lnSpc>
            </a:pPr>
            <a:r>
              <a:rPr lang="ja-JP" altLang="en-US" sz="1600" dirty="0"/>
              <a:t>情報セキュリティと情報倫理</a:t>
            </a:r>
            <a:endParaRPr lang="en-US" altLang="ja-JP" sz="1600" dirty="0"/>
          </a:p>
          <a:p>
            <a:pPr>
              <a:lnSpc>
                <a:spcPct val="80000"/>
              </a:lnSpc>
            </a:pPr>
            <a:r>
              <a:rPr lang="ja-JP" altLang="en-US" sz="1600" dirty="0"/>
              <a:t>解析入門 </a:t>
            </a:r>
            <a:endParaRPr lang="en-US" altLang="ja-JP" sz="1600" dirty="0"/>
          </a:p>
          <a:p>
            <a:pPr>
              <a:lnSpc>
                <a:spcPct val="80000"/>
              </a:lnSpc>
            </a:pPr>
            <a:r>
              <a:rPr lang="ja-JP" altLang="en-US" sz="1600" dirty="0"/>
              <a:t>経営学概論</a:t>
            </a:r>
            <a:endParaRPr lang="en-US" altLang="ja-JP" sz="1600" dirty="0"/>
          </a:p>
          <a:p>
            <a:pPr>
              <a:lnSpc>
                <a:spcPct val="80000"/>
              </a:lnSpc>
            </a:pPr>
            <a:r>
              <a:rPr lang="ja-JP" altLang="en-US" sz="1600" dirty="0"/>
              <a:t>管理会計</a:t>
            </a:r>
            <a:endParaRPr lang="en-US" altLang="ja-JP" sz="1600" dirty="0"/>
          </a:p>
          <a:p>
            <a:pPr>
              <a:lnSpc>
                <a:spcPct val="80000"/>
              </a:lnSpc>
            </a:pPr>
            <a:r>
              <a:rPr lang="ja-JP" altLang="en-US" sz="1600" dirty="0"/>
              <a:t>初級簿記</a:t>
            </a:r>
            <a:endParaRPr lang="en-US" altLang="ja-JP" sz="1600" dirty="0"/>
          </a:p>
          <a:p>
            <a:pPr>
              <a:lnSpc>
                <a:spcPct val="80000"/>
              </a:lnSpc>
            </a:pPr>
            <a:r>
              <a:rPr lang="ja-JP" altLang="en-US" sz="1600" dirty="0"/>
              <a:t>入門微分積分</a:t>
            </a:r>
            <a:endParaRPr lang="en-US" altLang="ja-JP" sz="1600" dirty="0"/>
          </a:p>
          <a:p>
            <a:pPr>
              <a:lnSpc>
                <a:spcPct val="80000"/>
              </a:lnSpc>
            </a:pPr>
            <a:r>
              <a:rPr lang="en-US" altLang="ja-JP" sz="1600" dirty="0"/>
              <a:t> </a:t>
            </a:r>
            <a:r>
              <a:rPr lang="ja-JP" altLang="en-US" sz="1600" dirty="0"/>
              <a:t>微分と積分</a:t>
            </a:r>
            <a:endParaRPr lang="en-GB" sz="1600" dirty="0"/>
          </a:p>
        </p:txBody>
      </p:sp>
    </p:spTree>
    <p:extLst>
      <p:ext uri="{BB962C8B-B14F-4D97-AF65-F5344CB8AC3E}">
        <p14:creationId xmlns:p14="http://schemas.microsoft.com/office/powerpoint/2010/main" val="346716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DFFBF8-0B0C-4132-A5D5-3FEB30F3EA83}"/>
              </a:ext>
            </a:extLst>
          </p:cNvPr>
          <p:cNvSpPr>
            <a:spLocks noGrp="1"/>
          </p:cNvSpPr>
          <p:nvPr>
            <p:ph type="title"/>
          </p:nvPr>
        </p:nvSpPr>
        <p:spPr>
          <a:xfrm>
            <a:off x="365760" y="685801"/>
            <a:ext cx="8092440" cy="3193487"/>
          </a:xfrm>
        </p:spPr>
        <p:txBody>
          <a:bodyPr/>
          <a:lstStyle/>
          <a:p>
            <a:r>
              <a:rPr kumimoji="1" lang="en-US" altLang="ja-JP" dirty="0"/>
              <a:t>Recent Trends of Libraries</a:t>
            </a:r>
            <a:endParaRPr kumimoji="1" lang="ja-JP" altLang="en-US" dirty="0"/>
          </a:p>
        </p:txBody>
      </p:sp>
      <p:sp>
        <p:nvSpPr>
          <p:cNvPr id="3" name="テキスト プレースホルダー 2">
            <a:extLst>
              <a:ext uri="{FF2B5EF4-FFF2-40B4-BE49-F238E27FC236}">
                <a16:creationId xmlns:a16="http://schemas.microsoft.com/office/drawing/2014/main" id="{DD054F7A-166C-4D9F-9749-FA1D2B716DF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6717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1DA62-1E0E-4EDC-89C3-7D17A4E6C6BC}"/>
              </a:ext>
            </a:extLst>
          </p:cNvPr>
          <p:cNvSpPr>
            <a:spLocks noGrp="1"/>
          </p:cNvSpPr>
          <p:nvPr>
            <p:ph type="title"/>
          </p:nvPr>
        </p:nvSpPr>
        <p:spPr>
          <a:xfrm>
            <a:off x="249382" y="685801"/>
            <a:ext cx="8407730" cy="1151965"/>
          </a:xfrm>
        </p:spPr>
        <p:txBody>
          <a:bodyPr/>
          <a:lstStyle/>
          <a:p>
            <a:r>
              <a:rPr lang="en-GB" sz="4000" dirty="0"/>
              <a:t>Recent Trends of Academic libraries</a:t>
            </a:r>
            <a:br>
              <a:rPr lang="en-GB" sz="4000" dirty="0"/>
            </a:br>
            <a:r>
              <a:rPr lang="en-GB" sz="3200" dirty="0"/>
              <a:t>Learning and Research Support</a:t>
            </a:r>
          </a:p>
        </p:txBody>
      </p:sp>
      <p:sp>
        <p:nvSpPr>
          <p:cNvPr id="3" name="コンテンツ プレースホルダー 2">
            <a:extLst>
              <a:ext uri="{FF2B5EF4-FFF2-40B4-BE49-F238E27FC236}">
                <a16:creationId xmlns:a16="http://schemas.microsoft.com/office/drawing/2014/main" id="{B22F8EFA-4469-4FC8-B85D-26BAF6A36B05}"/>
              </a:ext>
            </a:extLst>
          </p:cNvPr>
          <p:cNvSpPr>
            <a:spLocks noGrp="1"/>
          </p:cNvSpPr>
          <p:nvPr>
            <p:ph sz="quarter" idx="13"/>
          </p:nvPr>
        </p:nvSpPr>
        <p:spPr>
          <a:xfrm>
            <a:off x="249382" y="2063396"/>
            <a:ext cx="8060999" cy="3529882"/>
          </a:xfrm>
        </p:spPr>
        <p:txBody>
          <a:bodyPr>
            <a:normAutofit fontScale="92500" lnSpcReduction="10000"/>
          </a:bodyPr>
          <a:lstStyle/>
          <a:p>
            <a:r>
              <a:rPr lang="en-GB" dirty="0"/>
              <a:t>Learning Commons</a:t>
            </a:r>
          </a:p>
          <a:p>
            <a:r>
              <a:rPr lang="en-GB" dirty="0"/>
              <a:t>Online Database</a:t>
            </a:r>
          </a:p>
          <a:p>
            <a:r>
              <a:rPr lang="en-GB" dirty="0"/>
              <a:t>Online Reference</a:t>
            </a:r>
          </a:p>
          <a:p>
            <a:r>
              <a:rPr lang="en-GB" dirty="0"/>
              <a:t>Institutional Repository</a:t>
            </a:r>
          </a:p>
          <a:p>
            <a:r>
              <a:rPr lang="en-GB" dirty="0"/>
              <a:t>Research Data Management</a:t>
            </a:r>
          </a:p>
          <a:p>
            <a:r>
              <a:rPr lang="en-GB" dirty="0"/>
              <a:t>Institutional Research Administration</a:t>
            </a:r>
          </a:p>
          <a:p>
            <a:r>
              <a:rPr lang="en-GB" dirty="0"/>
              <a:t>Digital Archives</a:t>
            </a:r>
          </a:p>
          <a:p>
            <a:r>
              <a:rPr lang="en-GB" dirty="0"/>
              <a:t>Learning Analytics</a:t>
            </a:r>
          </a:p>
        </p:txBody>
      </p:sp>
    </p:spTree>
    <p:extLst>
      <p:ext uri="{BB962C8B-B14F-4D97-AF65-F5344CB8AC3E}">
        <p14:creationId xmlns:p14="http://schemas.microsoft.com/office/powerpoint/2010/main" val="95262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1DA62-1E0E-4EDC-89C3-7D17A4E6C6BC}"/>
              </a:ext>
            </a:extLst>
          </p:cNvPr>
          <p:cNvSpPr>
            <a:spLocks noGrp="1"/>
          </p:cNvSpPr>
          <p:nvPr>
            <p:ph type="title"/>
          </p:nvPr>
        </p:nvSpPr>
        <p:spPr>
          <a:xfrm>
            <a:off x="249382" y="365167"/>
            <a:ext cx="8060999" cy="1151965"/>
          </a:xfrm>
        </p:spPr>
        <p:txBody>
          <a:bodyPr/>
          <a:lstStyle/>
          <a:p>
            <a:r>
              <a:rPr lang="en-GB" sz="4000" dirty="0"/>
              <a:t>Recent Trends of public libraries</a:t>
            </a:r>
            <a:br>
              <a:rPr lang="en-GB" sz="4000" dirty="0"/>
            </a:br>
            <a:r>
              <a:rPr lang="en-GB" sz="3600" dirty="0"/>
              <a:t>Problem-Solving Consultant</a:t>
            </a:r>
          </a:p>
        </p:txBody>
      </p:sp>
      <p:sp>
        <p:nvSpPr>
          <p:cNvPr id="3" name="コンテンツ プレースホルダー 2">
            <a:extLst>
              <a:ext uri="{FF2B5EF4-FFF2-40B4-BE49-F238E27FC236}">
                <a16:creationId xmlns:a16="http://schemas.microsoft.com/office/drawing/2014/main" id="{B22F8EFA-4469-4FC8-B85D-26BAF6A36B05}"/>
              </a:ext>
            </a:extLst>
          </p:cNvPr>
          <p:cNvSpPr>
            <a:spLocks noGrp="1"/>
          </p:cNvSpPr>
          <p:nvPr>
            <p:ph sz="quarter" idx="13"/>
          </p:nvPr>
        </p:nvSpPr>
        <p:spPr>
          <a:xfrm>
            <a:off x="514351" y="1517132"/>
            <a:ext cx="7796030" cy="4016769"/>
          </a:xfrm>
        </p:spPr>
        <p:txBody>
          <a:bodyPr>
            <a:normAutofit/>
          </a:bodyPr>
          <a:lstStyle/>
          <a:p>
            <a:r>
              <a:rPr lang="en-GB" dirty="0"/>
              <a:t>Support Life-long Learning of the Community</a:t>
            </a:r>
          </a:p>
          <a:p>
            <a:r>
              <a:rPr lang="en-GB" dirty="0"/>
              <a:t>Comprehensive Reference Service for Clients’ Problem-Solving</a:t>
            </a:r>
          </a:p>
          <a:p>
            <a:pPr lvl="1"/>
            <a:r>
              <a:rPr lang="en-GB" dirty="0"/>
              <a:t>Health &amp; Medical Information for Patients and Family</a:t>
            </a:r>
          </a:p>
          <a:p>
            <a:pPr lvl="1"/>
            <a:r>
              <a:rPr lang="en-GB" dirty="0"/>
              <a:t>Business Information for Local Business and Entrepreneurs</a:t>
            </a:r>
          </a:p>
          <a:p>
            <a:pPr lvl="1"/>
            <a:r>
              <a:rPr lang="en-GB" dirty="0"/>
              <a:t>Legal Information for Local Clients</a:t>
            </a:r>
          </a:p>
          <a:p>
            <a:pPr lvl="1"/>
            <a:r>
              <a:rPr lang="en-GB" dirty="0"/>
              <a:t>Science &amp; Technology Information for Life-Long Learning</a:t>
            </a:r>
          </a:p>
          <a:p>
            <a:r>
              <a:rPr lang="en-GB" dirty="0"/>
              <a:t>Information Literacy training</a:t>
            </a:r>
          </a:p>
          <a:p>
            <a:pPr lvl="1"/>
            <a:r>
              <a:rPr lang="en-GB" dirty="0"/>
              <a:t>digital Literacy Training for Digital Divide</a:t>
            </a:r>
          </a:p>
          <a:p>
            <a:pPr lvl="1"/>
            <a:r>
              <a:rPr lang="en-GB" dirty="0"/>
              <a:t>Information-Seeking Training for Local Clients</a:t>
            </a:r>
          </a:p>
        </p:txBody>
      </p:sp>
    </p:spTree>
    <p:extLst>
      <p:ext uri="{BB962C8B-B14F-4D97-AF65-F5344CB8AC3E}">
        <p14:creationId xmlns:p14="http://schemas.microsoft.com/office/powerpoint/2010/main" val="164218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1DA62-1E0E-4EDC-89C3-7D17A4E6C6BC}"/>
              </a:ext>
            </a:extLst>
          </p:cNvPr>
          <p:cNvSpPr>
            <a:spLocks noGrp="1"/>
          </p:cNvSpPr>
          <p:nvPr>
            <p:ph type="title"/>
          </p:nvPr>
        </p:nvSpPr>
        <p:spPr>
          <a:xfrm>
            <a:off x="273132" y="685801"/>
            <a:ext cx="8038881" cy="1151965"/>
          </a:xfrm>
        </p:spPr>
        <p:txBody>
          <a:bodyPr/>
          <a:lstStyle/>
          <a:p>
            <a:r>
              <a:rPr lang="en-GB" sz="4000" dirty="0" err="1"/>
              <a:t>RecenT</a:t>
            </a:r>
            <a:r>
              <a:rPr lang="en-GB" sz="4000" dirty="0"/>
              <a:t> rends of t School libraries </a:t>
            </a:r>
            <a:br>
              <a:rPr lang="en-GB" sz="4000" dirty="0"/>
            </a:br>
            <a:r>
              <a:rPr lang="en-GB" sz="3600" dirty="0"/>
              <a:t>Support</a:t>
            </a:r>
            <a:r>
              <a:rPr lang="en-GB" sz="4000" dirty="0"/>
              <a:t> </a:t>
            </a:r>
            <a:r>
              <a:rPr lang="en-GB" sz="3600" dirty="0"/>
              <a:t>Self-Regulated Learning</a:t>
            </a:r>
          </a:p>
        </p:txBody>
      </p:sp>
      <p:sp>
        <p:nvSpPr>
          <p:cNvPr id="3" name="コンテンツ プレースホルダー 2">
            <a:extLst>
              <a:ext uri="{FF2B5EF4-FFF2-40B4-BE49-F238E27FC236}">
                <a16:creationId xmlns:a16="http://schemas.microsoft.com/office/drawing/2014/main" id="{B22F8EFA-4469-4FC8-B85D-26BAF6A36B05}"/>
              </a:ext>
            </a:extLst>
          </p:cNvPr>
          <p:cNvSpPr>
            <a:spLocks noGrp="1"/>
          </p:cNvSpPr>
          <p:nvPr>
            <p:ph sz="quarter" idx="13"/>
          </p:nvPr>
        </p:nvSpPr>
        <p:spPr>
          <a:xfrm>
            <a:off x="273132" y="2063396"/>
            <a:ext cx="8037249" cy="3311189"/>
          </a:xfrm>
        </p:spPr>
        <p:txBody>
          <a:bodyPr/>
          <a:lstStyle/>
          <a:p>
            <a:r>
              <a:rPr lang="en-GB" dirty="0"/>
              <a:t>Information Literacy education</a:t>
            </a:r>
          </a:p>
          <a:p>
            <a:r>
              <a:rPr lang="en-GB" dirty="0"/>
              <a:t>Enhance Students’ Reading Skill</a:t>
            </a:r>
          </a:p>
          <a:p>
            <a:r>
              <a:rPr lang="en-GB" dirty="0"/>
              <a:t>Offer Space and Tools for Inquiry-based Learning</a:t>
            </a:r>
          </a:p>
          <a:p>
            <a:r>
              <a:rPr lang="en-GB" dirty="0"/>
              <a:t>Offer Space for Alienated Students</a:t>
            </a:r>
          </a:p>
          <a:p>
            <a:r>
              <a:rPr lang="en-US" altLang="ja-JP" dirty="0"/>
              <a:t>Support</a:t>
            </a:r>
            <a:r>
              <a:rPr lang="ja-JP" altLang="en-US" dirty="0"/>
              <a:t> </a:t>
            </a:r>
            <a:r>
              <a:rPr lang="en-US" altLang="ja-JP" dirty="0" err="1"/>
              <a:t>Taching</a:t>
            </a:r>
            <a:endParaRPr lang="en-GB" dirty="0"/>
          </a:p>
        </p:txBody>
      </p:sp>
    </p:spTree>
    <p:extLst>
      <p:ext uri="{BB962C8B-B14F-4D97-AF65-F5344CB8AC3E}">
        <p14:creationId xmlns:p14="http://schemas.microsoft.com/office/powerpoint/2010/main" val="9602243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メイン イベント">
  <a:themeElements>
    <a:clrScheme name="メイン イベント">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メイン イベント">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メイン イベント">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1962</TotalTime>
  <Words>6268</Words>
  <Application>Microsoft Office PowerPoint</Application>
  <PresentationFormat>画面に合わせる (4:3)</PresentationFormat>
  <Paragraphs>704</Paragraphs>
  <Slides>51</Slides>
  <Notes>37</Notes>
  <HiddenSlides>1</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51</vt:i4>
      </vt:variant>
    </vt:vector>
  </HeadingPairs>
  <TitlesOfParts>
    <vt:vector size="61" baseType="lpstr">
      <vt:lpstr>ＭＳ Ｐゴシック</vt:lpstr>
      <vt:lpstr>ＭＳ 明朝</vt:lpstr>
      <vt:lpstr>游ゴシック</vt:lpstr>
      <vt:lpstr>Arial</vt:lpstr>
      <vt:lpstr>Calibri</vt:lpstr>
      <vt:lpstr>Century</vt:lpstr>
      <vt:lpstr>Impact</vt:lpstr>
      <vt:lpstr>Symbol</vt:lpstr>
      <vt:lpstr>Times New Roman</vt:lpstr>
      <vt:lpstr>メイン イベント</vt:lpstr>
      <vt:lpstr>Library &amp; Information Profession in Digital Lives</vt:lpstr>
      <vt:lpstr>Outline</vt:lpstr>
      <vt:lpstr>My Professional Life</vt:lpstr>
      <vt:lpstr>Areas of Frequently Requested Information</vt:lpstr>
      <vt:lpstr>PowerPoint プレゼンテーション</vt:lpstr>
      <vt:lpstr>Recent Trends of Libraries</vt:lpstr>
      <vt:lpstr>Recent Trends of Academic libraries Learning and Research Support</vt:lpstr>
      <vt:lpstr>Recent Trends of public libraries Problem-Solving Consultant</vt:lpstr>
      <vt:lpstr>RecenT rends of t School libraries  Support Self-Regulated Learning</vt:lpstr>
      <vt:lpstr>Recent Trends of Special libraries Knowledge Management Hub</vt:lpstr>
      <vt:lpstr>Research on  Lis Education</vt:lpstr>
      <vt:lpstr>Research on LIS Education </vt:lpstr>
      <vt:lpstr>KALIPER: North America (1999-2000)</vt:lpstr>
      <vt:lpstr>KALIPER: North America (1999-2000)</vt:lpstr>
      <vt:lpstr>European Curriculum (2002-2004)</vt:lpstr>
      <vt:lpstr>European Curriculum (2002-2004)</vt:lpstr>
      <vt:lpstr>Equivalence of European LIS program and Bologna Profess</vt:lpstr>
      <vt:lpstr>LIPER: Japan (2003-2006)</vt:lpstr>
      <vt:lpstr>Liper: Japan (2003-2006)</vt:lpstr>
      <vt:lpstr>GlobaLIS: Global (2010-2014)</vt:lpstr>
      <vt:lpstr>Results: Asia</vt:lpstr>
      <vt:lpstr>Results: Oceania</vt:lpstr>
      <vt:lpstr>Results: North America</vt:lpstr>
      <vt:lpstr>Results: Europe</vt:lpstr>
      <vt:lpstr>Trends of MLS programs [2016] (Library Profession in US, UK, &amp; AU)</vt:lpstr>
      <vt:lpstr>School of Information Sciences, University of Illinois--Urbana-Champaign</vt:lpstr>
      <vt:lpstr>School of Information Sciences, University of Illinois--Urbana-Champaign:  Master of Science in Library and Information Science</vt:lpstr>
      <vt:lpstr>School of Information and Library Science, University of North Carolina at Chapel Hill</vt:lpstr>
      <vt:lpstr>School of Information and Library Science, University of North Carolina at Chapel Hill Master of Science in Library Science (MSLS)</vt:lpstr>
      <vt:lpstr>Academic Libraries</vt:lpstr>
      <vt:lpstr>Adult Services in Public Libraries</vt:lpstr>
      <vt:lpstr>Archives and Records Management</vt:lpstr>
      <vt:lpstr>Children and Youth Services</vt:lpstr>
      <vt:lpstr>Digital Libraries</vt:lpstr>
      <vt:lpstr>Organization of Information and Materials</vt:lpstr>
      <vt:lpstr>Reference</vt:lpstr>
      <vt:lpstr>School Library Media</vt:lpstr>
      <vt:lpstr>Special Libraries and Knowledge Management </vt:lpstr>
      <vt:lpstr>Information School, University of Sheffield Model of Blended Information Professionals</vt:lpstr>
      <vt:lpstr>Information School, University of Sheffield Model of Blended Information Professionals</vt:lpstr>
      <vt:lpstr>Information School, University of Sheffield Model of Blended Information Professionals</vt:lpstr>
      <vt:lpstr>School of Information Studies, Charles Sturt University</vt:lpstr>
      <vt:lpstr>Tends in Asia &amp; Pacific Region</vt:lpstr>
      <vt:lpstr>Future?</vt:lpstr>
      <vt:lpstr>Our future? Library  Profession</vt:lpstr>
      <vt:lpstr>Our future?</vt:lpstr>
      <vt:lpstr>Skills &amp; Knowledge Expected of Librarians</vt:lpstr>
      <vt:lpstr>Merits of LIS profession</vt:lpstr>
      <vt:lpstr>Thank you for your Attention!</vt:lpstr>
      <vt:lpstr>Data Scientist Curriculum (OUJ)</vt:lpstr>
      <vt:lpstr>Data Scientist Curriculum (OUJ)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Practices and Education of Library &amp; Information Professionals for Digital Lives</dc:title>
  <dc:creator>Makiko Miwa</dc:creator>
  <cp:lastModifiedBy>Makiko Miwa</cp:lastModifiedBy>
  <cp:revision>170</cp:revision>
  <dcterms:created xsi:type="dcterms:W3CDTF">2017-06-18T01:26:38Z</dcterms:created>
  <dcterms:modified xsi:type="dcterms:W3CDTF">2017-11-13T08:40:15Z</dcterms:modified>
</cp:coreProperties>
</file>