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77" r:id="rId2"/>
    <p:sldId id="280" r:id="rId3"/>
    <p:sldId id="284" r:id="rId4"/>
    <p:sldId id="283" r:id="rId5"/>
    <p:sldId id="288" r:id="rId6"/>
    <p:sldId id="285" r:id="rId7"/>
    <p:sldId id="286" r:id="rId8"/>
    <p:sldId id="279" r:id="rId9"/>
    <p:sldId id="261" r:id="rId10"/>
    <p:sldId id="262" r:id="rId11"/>
    <p:sldId id="263" r:id="rId12"/>
    <p:sldId id="264" r:id="rId13"/>
    <p:sldId id="269" r:id="rId14"/>
    <p:sldId id="270" r:id="rId15"/>
    <p:sldId id="271" r:id="rId16"/>
    <p:sldId id="272" r:id="rId17"/>
    <p:sldId id="287" r:id="rId18"/>
    <p:sldId id="274" r:id="rId19"/>
    <p:sldId id="276" r:id="rId2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80E9E"/>
    <a:srgbClr val="005426"/>
    <a:srgbClr val="7030A0"/>
    <a:srgbClr val="502604"/>
    <a:srgbClr val="552579"/>
    <a:srgbClr val="0A18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82" autoAdjust="0"/>
    <p:restoredTop sz="94660"/>
  </p:normalViewPr>
  <p:slideViewPr>
    <p:cSldViewPr>
      <p:cViewPr varScale="1">
        <p:scale>
          <a:sx n="78" d="100"/>
          <a:sy n="78" d="100"/>
        </p:scale>
        <p:origin x="-90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5A893-2DF1-48CF-BD8F-FEF02C458B38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16AB5-8ABB-4630-BB14-02DFD284EB2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4DF2B-BA31-4741-8ACB-4D6AAEE21784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32CBC-71EF-4609-BEB7-DBC7AF2D606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ตัวยึดเนื้อหา 3" descr="imagesCATBG7L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4571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1619672" y="2060848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400" b="1" dirty="0" smtClean="0">
                <a:solidFill>
                  <a:srgbClr val="1D05AB"/>
                </a:solidFill>
                <a:latin typeface="TH SarabunPSK" pitchFamily="34" charset="-34"/>
                <a:cs typeface="TH SarabunPSK" pitchFamily="34" charset="-34"/>
              </a:rPr>
              <a:t>ตำแหน่งทางวิชาการเป็นเรื่อ</a:t>
            </a:r>
            <a:r>
              <a:rPr lang="th-TH" sz="4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ง</a:t>
            </a:r>
            <a:r>
              <a:rPr lang="th-TH" sz="4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ของใครกันแน่ </a:t>
            </a:r>
            <a:r>
              <a:rPr lang="en-US" sz="4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?</a:t>
            </a:r>
            <a:endParaRPr lang="th-TH" sz="4400" b="1" dirty="0" smtClean="0">
              <a:solidFill>
                <a:srgbClr val="1D05AB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4653136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0066"/>
                </a:solidFill>
                <a:latin typeface="TH SarabunPSK" pitchFamily="34" charset="-34"/>
                <a:cs typeface="TH SarabunPSK" pitchFamily="34" charset="-34"/>
              </a:rPr>
              <a:t>ศาสตราจารย์กิตติคุณ ดร. ปราณี กุลละวณิชย์</a:t>
            </a:r>
            <a:endParaRPr lang="th-TH" sz="3600" b="1" dirty="0">
              <a:solidFill>
                <a:srgbClr val="FF0066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1760" y="5154250"/>
            <a:ext cx="3780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2306D4"/>
                </a:solidFill>
                <a:latin typeface="TH SarabunPSK" pitchFamily="34" charset="-34"/>
                <a:cs typeface="TH SarabunPSK" pitchFamily="34" charset="-34"/>
              </a:rPr>
              <a:t>praneecu@gmail.com</a:t>
            </a:r>
            <a:endParaRPr lang="th-TH" sz="3600" b="1" dirty="0">
              <a:solidFill>
                <a:srgbClr val="2306D4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 descr="imagesCA30TU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9552" y="462156"/>
            <a:ext cx="273630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การผ่านการประเมิน</a:t>
            </a:r>
            <a:endParaRPr lang="th-TH" b="1" dirty="0"/>
          </a:p>
        </p:txBody>
      </p:sp>
      <p:pic>
        <p:nvPicPr>
          <p:cNvPr id="5" name="รูปภาพ 4" descr="imagesCA30TU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1560" y="1916832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755576" y="1844824"/>
            <a:ext cx="7023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904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ea typeface="Calibri" pitchFamily="34" charset="0"/>
              </a:rPr>
              <a:t>(1)  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สอดคล้องกับศักยภาพหรือทรัพยากรของแต่ละพื้นที่ เพื่อก่อให้เกิด</a:t>
            </a:r>
          </a:p>
          <a:p>
            <a:pPr lvl="0" indent="904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    ประโยชน์และการพัฒนาประเทศในด้านต่าง ๆ </a:t>
            </a:r>
            <a:endParaRPr lang="en-US" b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67388" y="2924944"/>
            <a:ext cx="72101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(2)  เพื่อให้รู้เท่าทันกับการเปลี่ยนแปลงของบริบทโลก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16619" y="3717032"/>
            <a:ext cx="59766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D80E9E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(3)  เพิ่มขีดความสามารถในการแข่งขันของประเทศ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rgbClr val="D80E9E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-39238" y="4409967"/>
            <a:ext cx="67708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01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5426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(4)  พัฒนาและส่งเสริมชุมชนหรือสังคมให้มีความเข้มแข็ง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rgbClr val="005426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-15614" y="5185132"/>
            <a:ext cx="50625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01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(5)   ก่อให้เกิดประโยชน์ต่อวงวิชาการ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1560" y="1052736"/>
            <a:ext cx="8532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th-TH" sz="3200" b="1" dirty="0" smtClean="0">
                <a:solidFill>
                  <a:srgbClr val="0000FF"/>
                </a:solidFill>
              </a:rPr>
              <a:t> 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ลักษณะของผลงานทางวิชาการที่ใช้ขอกำหนดตำแหน่งทางวิชาการ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26" grpId="0"/>
      <p:bldP spid="1027" grpId="0"/>
      <p:bldP spid="1028" grpId="0"/>
      <p:bldP spid="1029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 descr="Green-Nature-PowerPoint-Templates-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7584" y="117559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ผลงานทางวิชาการที่นำมาใช้ขอกำหนดตำแหน่งทางวิชาการได้นั้นต้องมีลักษณะดังต่อไปนี้</a:t>
            </a:r>
            <a:endParaRPr lang="th-TH" sz="36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-36512" y="2671544"/>
            <a:ext cx="79563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01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D80E9E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(1)  เป็นงานที่จัดทำขึ้นโดยผู้ขอกำหนดตำแหน่งทางวิชาการ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D80E9E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D80E9E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23528" y="3654700"/>
            <a:ext cx="84249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dia New" pitchFamily="34" charset="-34"/>
                <a:ea typeface="Calibri" pitchFamily="34" charset="0"/>
                <a:cs typeface="Cordia New" pitchFamily="34" charset="-34"/>
              </a:rPr>
              <a:t>     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(2) เป็นงานในสาขาวิชาเดียวกันหรือที่เกี่ยวข้องสัมพันธ์หรือเป็นงานใน</a:t>
            </a:r>
          </a:p>
          <a:p>
            <a:pPr marR="0" lvl="0" indent="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b="1" dirty="0" smtClean="0">
                <a:solidFill>
                  <a:srgbClr val="7030A0"/>
                </a:solidFill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        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สาขาวิชา</a:t>
            </a:r>
            <a:r>
              <a:rPr kumimoji="0" lang="th-TH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บูรณา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การกับสาขาวิชาที่เชี่ยวชาญ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932514" y="4862996"/>
            <a:ext cx="5580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(3) ได้รับการเผยแพร่แล้วอย่างกว้างขวาง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409" grpId="0"/>
      <p:bldP spid="17410" grpId="0"/>
      <p:bldP spid="174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imagesCABB5E9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6830" y="653610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0000FF"/>
                </a:solidFill>
              </a:rPr>
              <a:t>    </a:t>
            </a:r>
            <a:r>
              <a:rPr lang="th-TH" sz="4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แบบของการเผยแพร่</a:t>
            </a:r>
            <a:endParaRPr lang="th-TH" sz="40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5656" y="1661722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●   ในวารสารวิชาการที่เป็นที่ยอมรับ </a:t>
            </a:r>
            <a:r>
              <a:rPr lang="en-US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(ISI, TCI, 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เกณฑ์ </a:t>
            </a:r>
            <a:r>
              <a:rPr lang="th-TH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ก.พ.อ.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7984" y="246880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●   ในหนังสือรวมบทความ (ของหลายคน, ของคนเดียว)</a:t>
            </a:r>
            <a:endParaRPr lang="th-TH" b="1" dirty="0">
              <a:solidFill>
                <a:srgbClr val="005426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7984" y="3327012"/>
            <a:ext cx="765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●   ในรูปหนังสือ  ในรูปตำรา  (เวลาที่ตีพิมพ์  *เวลาตามเกณฑ์)</a:t>
            </a:r>
            <a:endParaRPr lang="th-TH" b="1" dirty="0">
              <a:solidFill>
                <a:srgbClr val="7030A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5656" y="4178780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●   ในการประชุมและต้องลงตีพิมพ์ใน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Proceedings </a:t>
            </a:r>
            <a:r>
              <a:rPr lang="th-TH" b="1" dirty="0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(บทเต็มไม่ใช่</a:t>
            </a:r>
          </a:p>
          <a:p>
            <a:r>
              <a:rPr lang="th-TH" b="1" dirty="0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abstract</a:t>
            </a:r>
            <a:r>
              <a:rPr lang="th-TH" b="1" dirty="0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b="1" dirty="0">
              <a:solidFill>
                <a:schemeClr val="accent6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2694" y="5216872"/>
            <a:ext cx="5217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●   ใน </a:t>
            </a:r>
            <a:r>
              <a:rPr lang="en-US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Open Access Journals</a:t>
            </a:r>
            <a:endParaRPr lang="th-TH" b="1" dirty="0">
              <a:solidFill>
                <a:srgbClr val="D80E9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7676" y="5910323"/>
            <a:ext cx="5217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●   การผ่าน 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Peer Review</a:t>
            </a:r>
            <a:endParaRPr lang="th-TH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imagesCA1MEDF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1186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9820" y="476672"/>
            <a:ext cx="7038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D80E9E"/>
                </a:solidFill>
              </a:rPr>
              <a:t>   </a:t>
            </a:r>
            <a:r>
              <a:rPr lang="th-TH" sz="36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ประเภทผลงานที่ต้องใช้ในการขอกำหนดตำแหน่ง</a:t>
            </a:r>
            <a:endParaRPr lang="th-TH" sz="3600" b="1" dirty="0">
              <a:solidFill>
                <a:srgbClr val="D80E9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268760"/>
            <a:ext cx="82356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ผู้ช่วยศาสตราจารย์ </a:t>
            </a:r>
            <a:r>
              <a:rPr lang="en-US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ผลการสอน (ชำนาญ)  เอกสารประกอบการสอ</a:t>
            </a:r>
            <a:r>
              <a:rPr lang="th-TH" sz="3000" b="1" dirty="0" smtClean="0">
                <a:solidFill>
                  <a:srgbClr val="0000FF"/>
                </a:solidFill>
              </a:rPr>
              <a:t>น</a:t>
            </a:r>
            <a:endParaRPr lang="th-TH" sz="3000" b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724" y="2180768"/>
            <a:ext cx="8526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 </a:t>
            </a:r>
            <a:r>
              <a:rPr lang="th-TH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ข้าราชการ 1 วิธี </a:t>
            </a:r>
            <a:r>
              <a:rPr lang="en-US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วิจัย / ผลงานวิชาการลักษณะอื่น / ผลงานวิชาการ</a:t>
            </a:r>
          </a:p>
          <a:p>
            <a:r>
              <a:rPr lang="th-TH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                        รับใช้สังคม / งานแต่งเรียบเรียง / บทความวิชาการ (ดี)</a:t>
            </a:r>
            <a:endParaRPr lang="th-TH" sz="3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3524824"/>
            <a:ext cx="8406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  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พนักงาน 2 วิธี </a:t>
            </a:r>
            <a:r>
              <a:rPr lang="en-US" sz="3000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วิธีที่ 1 </a:t>
            </a:r>
            <a:r>
              <a:rPr lang="th-TH" sz="3000" b="1" dirty="0" smtClean="0">
                <a:solidFill>
                  <a:srgbClr val="502604"/>
                </a:solidFill>
                <a:latin typeface="TH SarabunPSK" pitchFamily="34" charset="-34"/>
                <a:cs typeface="TH SarabunPSK" pitchFamily="34" charset="-34"/>
              </a:rPr>
              <a:t>วิจัย / ผลงานวิชาการลักษณะอื่น / ผลงาน</a:t>
            </a:r>
          </a:p>
          <a:p>
            <a:r>
              <a:rPr lang="th-TH" sz="3000" b="1" dirty="0" smtClean="0">
                <a:solidFill>
                  <a:srgbClr val="502604"/>
                </a:solidFill>
                <a:latin typeface="TH SarabunPSK" pitchFamily="34" charset="-34"/>
                <a:cs typeface="TH SarabunPSK" pitchFamily="34" charset="-34"/>
              </a:rPr>
              <a:t>                                 วิชาการรับใช้สังคม + งานแต่งเรียบเรียง / </a:t>
            </a:r>
          </a:p>
          <a:p>
            <a:r>
              <a:rPr lang="th-TH" sz="3000" b="1" dirty="0" smtClean="0">
                <a:solidFill>
                  <a:srgbClr val="502604"/>
                </a:solidFill>
                <a:latin typeface="TH SarabunPSK" pitchFamily="34" charset="-34"/>
                <a:cs typeface="TH SarabunPSK" pitchFamily="34" charset="-34"/>
              </a:rPr>
              <a:t>                                 บทความวิชาการ (ดี)</a:t>
            </a:r>
          </a:p>
          <a:p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                </a:t>
            </a:r>
            <a:r>
              <a:rPr lang="th-TH" sz="30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วิธีที่ 2 แบบที่ 1 วิจัย 2 ชิ้น (ดี) </a:t>
            </a:r>
          </a:p>
          <a:p>
            <a:r>
              <a:rPr lang="th-TH" sz="3000" b="1" dirty="0" smtClean="0">
                <a:solidFill>
                  <a:srgbClr val="D80E9E"/>
                </a:solidFill>
              </a:rPr>
              <a:t>                                 แบบที่ 2 วิจัย 1 ชิ้น (ดีมาก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</a:rPr>
              <a:t>)    </a:t>
            </a:r>
            <a:endParaRPr lang="th-TH" sz="3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imagesCAAJ7I7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3568" y="614804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รองศาสตราจารย์  </a:t>
            </a:r>
            <a:r>
              <a:rPr lang="en-US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ผลการสอน (ชำนาญพิเศษ)  เอกสารคำสอน</a:t>
            </a:r>
            <a:endParaRPr lang="th-TH" sz="32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0806" y="1496832"/>
            <a:ext cx="8388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 </a:t>
            </a:r>
            <a:r>
              <a:rPr lang="th-TH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ข้าราชการ 1 วิธี </a:t>
            </a:r>
            <a:r>
              <a:rPr lang="en-US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วิจัย / ผลงานวิชาการลักษณะอื่น / ผลงานวิชาการ</a:t>
            </a:r>
          </a:p>
          <a:p>
            <a:r>
              <a:rPr lang="th-TH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                        รับใช้สังคม + งานแต่งเรียบเรียง (ดี)</a:t>
            </a:r>
            <a:endParaRPr lang="th-TH" sz="3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9980" y="2733016"/>
            <a:ext cx="88924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      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พนักงาน 2 วิธี </a:t>
            </a:r>
            <a:r>
              <a:rPr lang="en-US" sz="3000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วิธีที่ </a:t>
            </a:r>
            <a:r>
              <a:rPr lang="th-TH" sz="3000" b="1" dirty="0" smtClean="0">
                <a:solidFill>
                  <a:srgbClr val="502604"/>
                </a:solidFill>
                <a:latin typeface="TH SarabunPSK" pitchFamily="34" charset="-34"/>
                <a:cs typeface="TH SarabunPSK" pitchFamily="34" charset="-34"/>
              </a:rPr>
              <a:t>1 วิจัย / ผลงานวิชาการลักษณะอื่น / ผลงานวิชาการ</a:t>
            </a:r>
          </a:p>
          <a:p>
            <a:r>
              <a:rPr lang="th-TH" sz="3000" b="1" dirty="0" smtClean="0">
                <a:solidFill>
                  <a:srgbClr val="502604"/>
                </a:solidFill>
                <a:latin typeface="TH SarabunPSK" pitchFamily="34" charset="-34"/>
                <a:cs typeface="TH SarabunPSK" pitchFamily="34" charset="-34"/>
              </a:rPr>
              <a:t>                            รับใช้สังคม + งานแต่งเรียบเรียง (ดี)  </a:t>
            </a:r>
          </a:p>
          <a:p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                    </a:t>
            </a:r>
            <a:r>
              <a:rPr lang="th-TH" sz="30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วิธีที่ 2  แบบที่ 1 วิจัย 2 ชิ้น</a:t>
            </a:r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*</a:t>
            </a:r>
            <a:r>
              <a:rPr lang="th-TH" sz="30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 (ดี) </a:t>
            </a:r>
          </a:p>
          <a:p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                              </a:t>
            </a:r>
            <a:r>
              <a:rPr lang="th-TH" sz="30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แบบที่ 2  วิจัย 1 ชิ้น</a:t>
            </a:r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*</a:t>
            </a:r>
            <a:r>
              <a:rPr lang="th-TH" sz="30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 (ดีมาก) </a:t>
            </a:r>
          </a:p>
          <a:p>
            <a:r>
              <a:rPr lang="th-TH" sz="30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                                      </a:t>
            </a:r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*  ตีพิมพ์ในวารสารที่มีมาตรฐานเป็นที่ยอมรับ   </a:t>
            </a:r>
          </a:p>
          <a:p>
            <a:r>
              <a:rPr lang="th-TH" sz="3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                                  ของแต่ละศาสตร์ในระดับนานาชาติ                                         </a:t>
            </a:r>
            <a:endParaRPr lang="th-TH" sz="30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 descr="1001025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88640"/>
            <a:ext cx="9144000" cy="70466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98072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764704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ศาสตราจารย์  </a:t>
            </a:r>
            <a:r>
              <a:rPr lang="en-US" sz="4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ผลการสอน  (เชี่ยวชาญ)</a:t>
            </a:r>
            <a:endParaRPr lang="th-TH" sz="40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62880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/>
              <a:t>      </a:t>
            </a:r>
            <a:r>
              <a:rPr lang="th-TH" sz="36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ข้าราชการ / พนักงาน  มี  2 วิธี</a:t>
            </a:r>
            <a:endParaRPr lang="th-TH" sz="4000" b="1" dirty="0">
              <a:solidFill>
                <a:srgbClr val="D80E9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263691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sz="40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2420888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วิธีที่ 1  วิจัย / ผลงานวิชาการลักษณะอื่น / ผลงานวิชาการรับใช้</a:t>
            </a:r>
          </a:p>
          <a:p>
            <a:r>
              <a:rPr lang="th-TH" sz="32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          สังคม + งานแต่งตำรา / หนังสือ  (ดีมาก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4522" y="3789040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วิธีที่ 2  วิจัย / ผลงานวิชาการลักษณะอื่น / ผลงานวิชาการรับใช้</a:t>
            </a:r>
          </a:p>
          <a:p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         สังคม / งานแต่งตำรา / หนังสือ  (ดีเด่น) ตีพิมพ์ในวารสาร</a:t>
            </a:r>
          </a:p>
          <a:p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         ระดับนานาชาติ</a:t>
            </a:r>
            <a:endParaRPr lang="th-TH" sz="32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imagesCACP901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3568" y="1196752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0000FF"/>
                </a:solidFill>
              </a:rPr>
              <a:t>    </a:t>
            </a:r>
            <a:r>
              <a:rPr lang="th-TH" sz="4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วันที่แต่งตั้ง</a:t>
            </a:r>
            <a:endParaRPr lang="th-TH" sz="40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2843" y="2110027"/>
            <a:ext cx="35283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วันที่คณะรับเรื่อง </a:t>
            </a:r>
            <a:endParaRPr lang="th-TH" sz="3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21826" y="2852141"/>
            <a:ext cx="4752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วันที่บรรณาธิการวารสารมีหนังสือตอบรับว่าจะตีพิมพ์บทความให้ </a:t>
            </a:r>
            <a:endParaRPr lang="th-TH" sz="3000" b="1" dirty="0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4149080"/>
            <a:ext cx="40950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 วันที่ได้รับผลงาน (ตำรา, หนังสือ) </a:t>
            </a:r>
          </a:p>
          <a:p>
            <a:r>
              <a:rPr lang="th-TH" sz="30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 ฉบับปรับปรุงสมบูรณ์</a:t>
            </a:r>
            <a:endParaRPr lang="th-TH" sz="3000" b="1" dirty="0">
              <a:solidFill>
                <a:srgbClr val="D80E9E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thumbs_power-point-theme-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59632" cy="12687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79912" y="431809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คำถามยอดฮิต</a:t>
            </a:r>
            <a:endParaRPr lang="th-TH" sz="36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8667" y="1550091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1.  งานวิชาการมีอายุไหม?</a:t>
            </a:r>
            <a:endParaRPr lang="th-TH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1744" y="2165112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2.  ผลงานวิจัยจะเสนอเป็นตำรา/หนังสือได้ไหม?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282227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3.  เอกสารคำสอนกับเอกสารประกอบการสอนต่างกันอย่างไร?</a:t>
            </a:r>
            <a:endParaRPr lang="th-TH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09710" y="348806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552579"/>
                </a:solidFill>
                <a:latin typeface="TH SarabunPSK" pitchFamily="34" charset="-34"/>
                <a:cs typeface="TH SarabunPSK" pitchFamily="34" charset="-34"/>
              </a:rPr>
              <a:t>4.  วิทยานิพนธ์ที่เป็นที่ปรึกษาใช้ขอกำหนดตำแหน่งได้ไหม?</a:t>
            </a:r>
            <a:endParaRPr lang="th-TH" b="1" dirty="0">
              <a:solidFill>
                <a:srgbClr val="552579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0727" y="4186447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5.  บทประพันธ์ที่ได้รางวัลดีเด่นใช้ขอกำหนดตำแหน่งได้ไหม?</a:t>
            </a:r>
            <a:endParaRPr lang="th-TH" b="1" dirty="0">
              <a:solidFill>
                <a:srgbClr val="D80E9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4884493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502604"/>
                </a:solidFill>
                <a:latin typeface="TH SarabunPSK" pitchFamily="34" charset="-34"/>
                <a:cs typeface="TH SarabunPSK" pitchFamily="34" charset="-34"/>
              </a:rPr>
              <a:t>6.  ขอทบทวนผลประเมิน ปรับปรุงผลงานให้ดีขึ้นจะดีไหม?</a:t>
            </a:r>
            <a:endParaRPr lang="th-TH" b="1" dirty="0">
              <a:solidFill>
                <a:srgbClr val="502604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98693" y="559355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7.  ตำราของรายวิชาที่เคยสอนในมหาวิทยาลัยถ้าเอามาใช้ได้ไหม?</a:t>
            </a:r>
            <a:endParaRPr lang="th-TH" b="1" dirty="0">
              <a:solidFill>
                <a:srgbClr val="005426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2" name="รูปภาพ 11" descr="thumbs_power-point-theme-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69838" y="5405472"/>
            <a:ext cx="1152128" cy="1440160"/>
          </a:xfrm>
          <a:prstGeom prst="rect">
            <a:avLst/>
          </a:prstGeom>
        </p:spPr>
      </p:pic>
      <p:sp>
        <p:nvSpPr>
          <p:cNvPr id="14" name="คำบรรยายภาพแบบเมฆ 13"/>
          <p:cNvSpPr/>
          <p:nvPr/>
        </p:nvSpPr>
        <p:spPr>
          <a:xfrm>
            <a:off x="3419872" y="287793"/>
            <a:ext cx="2736304" cy="1080120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5" name="Picture 8" descr="question-mark-clip-art-0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60648"/>
            <a:ext cx="2267744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imagesCA2S8Z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1600" y="2492896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 smtClean="0">
                <a:solidFill>
                  <a:srgbClr val="FF0000"/>
                </a:solidFill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การละเมิดจริยธรรมและจรรยาบรรณ</a:t>
            </a:r>
            <a:endParaRPr lang="th-TH" sz="48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7824" y="4869160"/>
            <a:ext cx="4214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600" dirty="0" smtClean="0"/>
              <a:t> </a:t>
            </a:r>
            <a:r>
              <a:rPr lang="th-TH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สวัสดีค่ะ</a:t>
            </a:r>
            <a:endParaRPr lang="th-TH" sz="9600" dirty="0"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7" name="รูปภาพ 6" descr="bk-sak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00504"/>
            <a:ext cx="2714612" cy="2857496"/>
          </a:xfrm>
          <a:prstGeom prst="rect">
            <a:avLst/>
          </a:prstGeom>
        </p:spPr>
      </p:pic>
      <p:pic>
        <p:nvPicPr>
          <p:cNvPr id="8" name="รูปภาพ 7" descr="bk-siro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6546" y="0"/>
            <a:ext cx="2357454" cy="3016252"/>
          </a:xfrm>
          <a:prstGeom prst="rect">
            <a:avLst/>
          </a:prstGeom>
        </p:spPr>
      </p:pic>
      <p:pic>
        <p:nvPicPr>
          <p:cNvPr id="6" name="รูปภาพ 5" descr="download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67744" y="764704"/>
            <a:ext cx="4608512" cy="3960440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 descr="1001025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สี่เหลี่ยมผืนผ้า 5"/>
          <p:cNvSpPr/>
          <p:nvPr/>
        </p:nvSpPr>
        <p:spPr>
          <a:xfrm>
            <a:off x="827584" y="908720"/>
            <a:ext cx="61926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th-TH" sz="36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1. ตำแหน่งทางวิชาการเกี่ยวอะไรกับฉัน </a:t>
            </a:r>
            <a:r>
              <a:rPr lang="en-US" sz="36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?</a:t>
            </a:r>
            <a:endParaRPr lang="th-TH" sz="3600" b="1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pPr marL="742950" indent="-742950"/>
            <a:r>
              <a:rPr lang="th-TH" sz="36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“ฉัน”  </a:t>
            </a:r>
            <a:r>
              <a:rPr lang="en-US" sz="36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=</a:t>
            </a:r>
            <a:r>
              <a:rPr lang="th-TH" sz="36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ผู้บริหารส่วนงานสายวิชาการ</a:t>
            </a:r>
          </a:p>
          <a:p>
            <a:r>
              <a:rPr lang="th-TH" sz="36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     คณบดี และผู้อำนวยการ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4116029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th-TH" sz="36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3. ตำแหน่งทางวิชาการเป็นเรื่องของอาจารย์ผู้ขอกำหนด</a:t>
            </a:r>
          </a:p>
          <a:p>
            <a:pPr marL="514350" indent="-514350"/>
            <a:r>
              <a:rPr lang="th-TH" sz="36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   ตำแหน่ง เท่านั้นหรือ</a:t>
            </a:r>
          </a:p>
          <a:p>
            <a:pPr marL="514350" indent="-514350"/>
            <a:endParaRPr lang="en-US" b="1" dirty="0" smtClean="0">
              <a:solidFill>
                <a:srgbClr val="432003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95380" y="2802962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2. ตำแหน่งทางวิชาการเกี่ยวอะไรกับดิฉัน/ผม</a:t>
            </a:r>
          </a:p>
          <a:p>
            <a:r>
              <a:rPr lang="th-TH" sz="36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   ดิฉัน/ผม  </a:t>
            </a:r>
            <a:r>
              <a:rPr lang="en-US" sz="36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=  </a:t>
            </a:r>
            <a:r>
              <a:rPr lang="th-TH" sz="36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เจ้าหน้าที่ของคณะซึ่งเป็นผู้รับเรื่อง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imagesCADNK4I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11560" y="2060848"/>
            <a:ext cx="59766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2306D4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องค์ประกอบของคณะอนุวุฒยา</a:t>
            </a:r>
            <a:r>
              <a:rPr kumimoji="0" lang="th-TH" sz="3600" b="1" i="0" u="none" strike="noStrike" cap="none" normalizeH="0" baseline="0" dirty="0" err="1" smtClean="0">
                <a:ln>
                  <a:noFill/>
                </a:ln>
                <a:solidFill>
                  <a:srgbClr val="2306D4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จาร</a:t>
            </a:r>
            <a:r>
              <a:rPr kumimoji="0" lang="th-TH" sz="4000" b="1" i="0" u="none" strike="noStrike" cap="none" normalizeH="0" baseline="0" dirty="0" err="1" smtClean="0">
                <a:ln>
                  <a:noFill/>
                </a:ln>
                <a:solidFill>
                  <a:srgbClr val="2306D4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ย์</a:t>
            </a:r>
            <a:endParaRPr kumimoji="0" lang="th-TH" sz="4000" b="0" i="0" u="none" strike="noStrike" cap="none" normalizeH="0" baseline="0" dirty="0" smtClean="0">
              <a:ln>
                <a:noFill/>
              </a:ln>
              <a:solidFill>
                <a:srgbClr val="2306D4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7728" y="2848166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FF0000"/>
                </a:solidFill>
                <a:latin typeface="MS UI Gothic"/>
                <a:ea typeface="MS UI Gothic"/>
                <a:cs typeface="TH SarabunPSK" pitchFamily="34" charset="-34"/>
              </a:rPr>
              <a:t>✹</a:t>
            </a:r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 ประธานคณะอนุวุฒยา</a:t>
            </a:r>
            <a:r>
              <a:rPr lang="th-TH" sz="32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จารย์</a:t>
            </a:r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(กรรมการจากคณะวุฒยา</a:t>
            </a:r>
            <a:r>
              <a:rPr lang="th-TH" sz="32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จารย์</a:t>
            </a:r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en-US" sz="3200" b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6711" y="366705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2000" b="1" dirty="0" smtClean="0">
                <a:solidFill>
                  <a:schemeClr val="accent6">
                    <a:lumMod val="50000"/>
                  </a:schemeClr>
                </a:solidFill>
                <a:latin typeface="MS UI Gothic"/>
                <a:ea typeface="MS UI Gothic"/>
                <a:cs typeface="TH SarabunPSK" pitchFamily="34" charset="-34"/>
              </a:rPr>
              <a:t>✹</a:t>
            </a:r>
            <a:r>
              <a:rPr lang="th-TH" sz="3200" b="1" dirty="0" smtClean="0">
                <a:solidFill>
                  <a:schemeClr val="accent6">
                    <a:lumMod val="50000"/>
                  </a:schemeClr>
                </a:solidFill>
                <a:latin typeface="MS UI Gothic"/>
                <a:ea typeface="MS UI Gothic"/>
                <a:cs typeface="TH SarabunPSK" pitchFamily="34" charset="-34"/>
              </a:rPr>
              <a:t>  </a:t>
            </a:r>
            <a:r>
              <a:rPr lang="th-TH" sz="3200" b="1" dirty="0" smtClean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กรรมการภายนอก 3 – 5 คน</a:t>
            </a:r>
            <a:endParaRPr lang="en-US" sz="3200" b="1" dirty="0" smtClean="0">
              <a:solidFill>
                <a:schemeClr val="accent6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626" y="4509120"/>
            <a:ext cx="4608512" cy="584775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th-TH" sz="1800" b="1" dirty="0" smtClean="0">
                <a:solidFill>
                  <a:srgbClr val="2306D4"/>
                </a:solidFill>
                <a:latin typeface="MS UI Gothic"/>
                <a:ea typeface="MS UI Gothic"/>
                <a:cs typeface="TH SarabunPSK" pitchFamily="34" charset="-34"/>
              </a:rPr>
              <a:t> </a:t>
            </a:r>
            <a:r>
              <a:rPr lang="th-TH" sz="2000" b="1" dirty="0" smtClean="0">
                <a:solidFill>
                  <a:srgbClr val="7030A0"/>
                </a:solidFill>
                <a:latin typeface="MS UI Gothic"/>
                <a:ea typeface="MS UI Gothic"/>
                <a:cs typeface="TH SarabunPSK" pitchFamily="34" charset="-34"/>
              </a:rPr>
              <a:t>✹</a:t>
            </a:r>
            <a:r>
              <a:rPr lang="th-TH" b="1" dirty="0" smtClean="0">
                <a:solidFill>
                  <a:srgbClr val="7030A0"/>
                </a:solidFill>
                <a:latin typeface="MS UI Gothic"/>
                <a:ea typeface="MS UI Gothic"/>
                <a:cs typeface="TH SarabunPSK" pitchFamily="34" charset="-34"/>
              </a:rPr>
              <a:t>  </a:t>
            </a:r>
            <a:r>
              <a:rPr lang="th-TH" sz="32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คณบดี  เลขานุการ</a:t>
            </a:r>
            <a:endParaRPr lang="th-TH" sz="32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483" y="62068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ตอบคำถามข้อ 1  </a:t>
            </a:r>
          </a:p>
          <a:p>
            <a:r>
              <a:rPr lang="th-TH" sz="36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        ตำแหน่งทางวิชาการเกี่ยวอะไรกับคณบดี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  <p:bldP spid="5" grpId="0"/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imagesCAGPZA7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59432"/>
            <a:ext cx="9144000" cy="73174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1556792"/>
            <a:ext cx="864096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ตอบคำถามข้อ 2 </a:t>
            </a:r>
          </a:p>
          <a:p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ตำแหน่งทางวิชาการเกี่ยวอะไรกับดิฉัน/ผม</a:t>
            </a:r>
          </a:p>
          <a:p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ดิฉัน/ผม  </a:t>
            </a:r>
            <a:r>
              <a:rPr lang="en-US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= 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เจ้าหน้าที่ของคณะซึ่งเป็นผู้รับเรื่องจากอาจารย์</a:t>
            </a:r>
          </a:p>
          <a:p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               ผู้ขอกำหนดตำแหน่งและเป็นผู้ตรวจสอบเอกสาร</a:t>
            </a:r>
          </a:p>
          <a:p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               ทั้งหมดว่าครบและถูกต้อง</a:t>
            </a:r>
          </a:p>
          <a:p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               วันที่ เจ้าหน้าที่ตรวจแล้วว่าเอกสารครบและถูกต้อง</a:t>
            </a:r>
          </a:p>
          <a:p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               ถือว่า เป็นวันที่คณะรับเรื่อง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844824"/>
            <a:ext cx="763284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ตอบคำถามข้อ 3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ตำแหน่งทางวิชาการเป็นเรื่องของอาจารย์ผู้ขอกำหนดตำแหน่งเท่านั้นหรือ</a:t>
            </a:r>
          </a:p>
          <a:p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3573016"/>
            <a:ext cx="73235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น่าจะไม่ใช่  เพราะ คน/หน่วยงาน  ดำเนินเรื่องให้อาจารย์มีหลายคนและ</a:t>
            </a:r>
          </a:p>
          <a:p>
            <a:r>
              <a:rPr lang="th-TH" b="1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              หลาย</a:t>
            </a:r>
            <a:r>
              <a:rPr lang="th-TH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หน่วยงาน</a:t>
            </a:r>
          </a:p>
          <a:p>
            <a:r>
              <a:rPr lang="th-TH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              เพราะ ผู้ได้ประโยชน์จากงานของอาจารย์รวมศิษย์และ</a:t>
            </a:r>
          </a:p>
          <a:p>
            <a:r>
              <a:rPr lang="th-TH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                       ผู้สนใจในศาสตร์สาขานั้นๆ รวมทั้งผลต่อ </a:t>
            </a:r>
            <a:r>
              <a:rPr lang="en-US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KPI</a:t>
            </a:r>
          </a:p>
          <a:p>
            <a:r>
              <a:rPr lang="en-US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                       </a:t>
            </a:r>
            <a:r>
              <a:rPr lang="th-TH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ของคณะและมหาวิทยาลัย  </a:t>
            </a:r>
          </a:p>
          <a:p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783516" y="3994047"/>
            <a:ext cx="93610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รูปภาพ 5" descr="KCAOTC77HCAWAEI5NCAAQ0CQUCAMS3NH5CA0OTSKVCAFHR7RFCAWAOSVXCA7LRII8CAPC3DW0CAQB2Q2ZCAB03W8QCAPRUUAHCAB2KNEICA1L1WNACAXHZ3IJCATJO3T4CALGLBH3CAZRV090CAKDLCT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4725144"/>
            <a:ext cx="1513706" cy="2020813"/>
          </a:xfrm>
          <a:prstGeom prst="rect">
            <a:avLst/>
          </a:prstGeom>
        </p:spPr>
      </p:pic>
      <p:pic>
        <p:nvPicPr>
          <p:cNvPr id="7" name="รูปภาพ 6" descr="KCAOTC77HCAWAEI5NCAAQ0CQUCAMS3NH5CA0OTSKVCAFHR7RFCAWAOSVXCA7LRII8CAPC3DW0CAQB2Q2ZCAB03W8QCAPRUUAHCAB2KNEICA1L1WNACAXHZ3IJCATJO3T4CALGLBH3CAZRV090CAKDLCT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080120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976512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en-US" sz="3200" b="1" dirty="0" smtClean="0">
                <a:solidFill>
                  <a:srgbClr val="FF0066"/>
                </a:solidFill>
                <a:latin typeface="Angsana New" pitchFamily="18" charset="-34"/>
                <a:cs typeface="Angsana New" pitchFamily="18" charset="-34"/>
              </a:rPr>
              <a:t>    </a:t>
            </a:r>
            <a:endParaRPr lang="th-TH" sz="3200" b="1" dirty="0">
              <a:solidFill>
                <a:srgbClr val="FF0066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3" name="รูปภาพ 2" descr="imagesCA30TU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544" y="105273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th-TH" sz="36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การขอกำหนดตำแหน่งทางวิชาการ กับ การทำผลงานทางวิชาการ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213285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b="1" dirty="0" smtClean="0">
                <a:solidFill>
                  <a:srgbClr val="2306D4"/>
                </a:solidFill>
                <a:latin typeface="MS UI Gothic"/>
                <a:ea typeface="MS UI Gothic"/>
                <a:cs typeface="TH SarabunPSK" pitchFamily="34" charset="-34"/>
              </a:rPr>
              <a:t>การทำผลงานทางวิชาการเป็นภาระหน้าที่ของอาจารย์โดยปกติ</a:t>
            </a:r>
            <a:endParaRPr lang="en-US" b="1" dirty="0" smtClean="0">
              <a:solidFill>
                <a:srgbClr val="2306D4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5654" y="278092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b="1" dirty="0" smtClean="0">
                <a:solidFill>
                  <a:schemeClr val="accent6">
                    <a:lumMod val="50000"/>
                  </a:schemeClr>
                </a:solidFill>
                <a:latin typeface="MS UI Gothic"/>
                <a:ea typeface="MS UI Gothic"/>
                <a:cs typeface="TH SarabunPSK" pitchFamily="34" charset="-34"/>
              </a:rPr>
              <a:t>การขอกำหนดตำแหน่งทางวิชาการควรกระทำเมื่อมีผลงานทางวิชาการเพียงพอ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637" y="3484085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b="1" dirty="0" smtClean="0">
                <a:solidFill>
                  <a:srgbClr val="7030A0"/>
                </a:solidFill>
                <a:latin typeface="MS UI Gothic"/>
                <a:ea typeface="MS UI Gothic"/>
                <a:cs typeface="TH SarabunPSK" pitchFamily="34" charset="-34"/>
              </a:rPr>
              <a:t>การวางแผนงานในการทำผลงานทางวิชาการ (การกำหนดภาระงานประจำปี</a:t>
            </a:r>
            <a:r>
              <a:rPr lang="th-TH" b="1" dirty="0" smtClean="0">
                <a:solidFill>
                  <a:srgbClr val="2306D4"/>
                </a:solidFill>
                <a:latin typeface="MS UI Gothic"/>
                <a:ea typeface="MS UI Gothic"/>
                <a:cs typeface="TH SarabunPSK" pitchFamily="34" charset="-34"/>
              </a:rPr>
              <a:t>)</a:t>
            </a:r>
            <a:endParaRPr lang="en-US" b="1" dirty="0" smtClean="0">
              <a:solidFill>
                <a:srgbClr val="2306D4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475" y="4182131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b="1" dirty="0" smtClean="0">
                <a:solidFill>
                  <a:srgbClr val="005426"/>
                </a:solidFill>
                <a:latin typeface="MS UI Gothic"/>
                <a:ea typeface="MS UI Gothic"/>
                <a:cs typeface="TH SarabunPSK" pitchFamily="34" charset="-34"/>
              </a:rPr>
              <a:t>✦ </a:t>
            </a:r>
            <a:r>
              <a:rPr lang="th-TH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การเป็นผู้เชี่ยวชาญในแขนงวิชาการ/สายวิชาการของอาจารย์</a:t>
            </a:r>
          </a:p>
          <a:p>
            <a:pPr lvl="0"/>
            <a:r>
              <a:rPr lang="th-TH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     (แผนของภาควิชา และคณะ)</a:t>
            </a:r>
            <a:endParaRPr lang="en-US" b="1" dirty="0" smtClean="0">
              <a:solidFill>
                <a:srgbClr val="005426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67544" y="1484784"/>
            <a:ext cx="76548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หน่วยงาน/บุคคลที่จะช่วยส่งเสริมให้อาจารย์ผลิตผลงานวิชาการ</a:t>
            </a:r>
            <a:endParaRPr lang="en-US" sz="32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95536" y="2132856"/>
            <a:ext cx="8031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h-TH" sz="2000" b="1" dirty="0" smtClean="0">
                <a:solidFill>
                  <a:srgbClr val="005426"/>
                </a:solidFill>
                <a:latin typeface="MS UI Gothic"/>
                <a:ea typeface="MS UI Gothic"/>
                <a:cs typeface="TH SarabunPSK" pitchFamily="34" charset="-34"/>
              </a:rPr>
              <a:t>✦</a:t>
            </a:r>
            <a:r>
              <a:rPr lang="en-US" sz="2400" b="1" dirty="0" smtClean="0">
                <a:solidFill>
                  <a:srgbClr val="005426"/>
                </a:solidFill>
                <a:latin typeface="MS UI Gothic"/>
                <a:ea typeface="MS UI Gothic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005426"/>
                </a:solidFill>
                <a:latin typeface="MS UI Gothic"/>
                <a:ea typeface="MS UI Gothic"/>
                <a:cs typeface="TH SarabunPSK" pitchFamily="34" charset="-34"/>
              </a:rPr>
              <a:t>หน่วย</a:t>
            </a:r>
            <a:r>
              <a:rPr lang="th-TH" b="1" dirty="0" smtClean="0">
                <a:solidFill>
                  <a:srgbClr val="005426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ส่งเสริมการผลิตผลงานวิชาการในจุฬาลงกรณ์มหาวิทยาลัย </a:t>
            </a:r>
          </a:p>
          <a:p>
            <a:r>
              <a:rPr lang="th-TH" b="1" dirty="0" smtClean="0">
                <a:solidFill>
                  <a:srgbClr val="005426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      (สำนักพิมพ์จุฬาฯ โครงการ </a:t>
            </a:r>
            <a:r>
              <a:rPr lang="en-US" b="1" dirty="0" err="1" smtClean="0">
                <a:solidFill>
                  <a:srgbClr val="005426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Asean</a:t>
            </a:r>
            <a:r>
              <a:rPr lang="en-US" b="1" dirty="0" smtClean="0">
                <a:solidFill>
                  <a:srgbClr val="005426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005426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ฯลฯ)</a:t>
            </a:r>
            <a:endParaRPr lang="en-US" b="1" dirty="0">
              <a:solidFill>
                <a:srgbClr val="005426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8" name="รูปภาพ 17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395536" y="116632"/>
            <a:ext cx="1008112" cy="1268760"/>
          </a:xfrm>
          <a:prstGeom prst="rect">
            <a:avLst/>
          </a:prstGeom>
        </p:spPr>
      </p:pic>
      <p:pic>
        <p:nvPicPr>
          <p:cNvPr id="19" name="รูปภาพ 18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9824" y="5013176"/>
            <a:ext cx="1584176" cy="1656184"/>
          </a:xfrm>
          <a:prstGeom prst="rect">
            <a:avLst/>
          </a:prstGeom>
        </p:spPr>
      </p:pic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395536" y="4072310"/>
            <a:ext cx="8748464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50000"/>
                  </a:schemeClr>
                </a:solidFill>
                <a:latin typeface="MS UI Gothic"/>
                <a:ea typeface="MS UI Gothic"/>
                <a:cs typeface="TH SarabunPSK" pitchFamily="34" charset="-34"/>
              </a:rPr>
              <a:t>✦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MS UI Gothic"/>
                <a:ea typeface="MS UI Gothic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กำลังคนที่จะช่วยและกระตุ้นให้อาจารย์ทำงานวิชาการ</a:t>
            </a:r>
          </a:p>
          <a:p>
            <a:r>
              <a:rPr lang="th-TH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     (ผู้เกษียณอายุ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: </a:t>
            </a:r>
            <a:r>
              <a:rPr lang="th-TH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อาจารย์พิเศษ, ศาสตราพิชาน, </a:t>
            </a:r>
            <a:r>
              <a:rPr lang="th-TH" b="1" dirty="0" err="1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ศาสตรปิฐาจารย์</a:t>
            </a:r>
            <a:r>
              <a:rPr lang="th-TH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)</a:t>
            </a:r>
          </a:p>
          <a:p>
            <a:r>
              <a:rPr lang="th-TH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     (ผู้เชี่ยวชาญต่างประเทศ แลกเปลี่ยน)</a:t>
            </a:r>
          </a:p>
          <a:p>
            <a:r>
              <a:rPr lang="th-TH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     (นิสิตปริญญาตรี, โท, เอก)</a:t>
            </a:r>
          </a:p>
          <a:p>
            <a:r>
              <a:rPr lang="th-TH" b="1" dirty="0" smtClean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     (นักวิจัยสถาบันวิจัยของจุฬาฯ)</a:t>
            </a:r>
          </a:p>
          <a:p>
            <a:r>
              <a:rPr lang="th-TH" sz="2400" b="1" dirty="0" smtClean="0">
                <a:solidFill>
                  <a:srgbClr val="2306D4"/>
                </a:solidFill>
                <a:latin typeface="MS UI Gothic"/>
                <a:ea typeface="MS UI Gothic"/>
                <a:cs typeface="TH SarabunPSK" pitchFamily="34" charset="-34"/>
              </a:rPr>
              <a:t>   </a:t>
            </a:r>
            <a:endParaRPr lang="en-US" sz="24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395536" y="3284984"/>
            <a:ext cx="84131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h-TH" sz="2000" b="1" dirty="0" smtClean="0">
                <a:solidFill>
                  <a:srgbClr val="7030A0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✦</a:t>
            </a:r>
            <a:r>
              <a:rPr lang="en-US" sz="2400" b="1" dirty="0" smtClean="0">
                <a:solidFill>
                  <a:srgbClr val="7030A0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7030A0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แหล่งทุนสนับสนุน (ของจุฬาฯ </a:t>
            </a:r>
            <a:r>
              <a:rPr lang="en-US" b="1" dirty="0" smtClean="0">
                <a:solidFill>
                  <a:srgbClr val="7030A0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;</a:t>
            </a:r>
            <a:r>
              <a:rPr lang="th-TH" b="1" dirty="0" smtClean="0">
                <a:solidFill>
                  <a:srgbClr val="7030A0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 ในประเทศ </a:t>
            </a:r>
            <a:r>
              <a:rPr lang="en-US" b="1" dirty="0" smtClean="0">
                <a:solidFill>
                  <a:srgbClr val="7030A0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; </a:t>
            </a:r>
            <a:r>
              <a:rPr lang="th-TH" b="1" dirty="0" smtClean="0">
                <a:solidFill>
                  <a:srgbClr val="7030A0"/>
                </a:solidFill>
                <a:latin typeface="TH SarabunPSK" pitchFamily="34" charset="-34"/>
                <a:ea typeface="MS UI Gothic"/>
                <a:cs typeface="TH SarabunPSK" pitchFamily="34" charset="-34"/>
              </a:rPr>
              <a:t>นอกประเทศ) </a:t>
            </a:r>
            <a:endParaRPr lang="en-US" b="1" dirty="0">
              <a:solidFill>
                <a:srgbClr val="7030A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7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thumbs_power-point-theme-1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1196752"/>
            <a:ext cx="83529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400" b="1" dirty="0" smtClean="0">
                <a:solidFill>
                  <a:srgbClr val="0000FF"/>
                </a:solidFill>
              </a:rPr>
              <a:t> </a:t>
            </a:r>
            <a:r>
              <a:rPr lang="th-TH" sz="4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ข้อบังคับ ว่าด้วยการขอกำหนดตำแหน่งทางวิชาการ</a:t>
            </a:r>
          </a:p>
          <a:p>
            <a:r>
              <a:rPr lang="th-TH" sz="4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ของจุฬาลงกรณ์มหาวิทยาลัย 2556</a:t>
            </a:r>
            <a:endParaRPr lang="th-TH" sz="44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71192" y="3068960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คณาจารย์ ประจำที่เป็นพนักงานมหาวิทยาลัย</a:t>
            </a:r>
            <a:endParaRPr lang="th-TH" sz="4000" b="1" dirty="0">
              <a:solidFill>
                <a:srgbClr val="005426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9712" y="4221088"/>
            <a:ext cx="6051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คณาจารย์ประจำที่เป็นข้าราชการ</a:t>
            </a:r>
            <a:endParaRPr lang="th-TH" sz="4000" b="1" dirty="0">
              <a:solidFill>
                <a:srgbClr val="D80E9E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1001025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1520" y="3867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0000FF"/>
                </a:solidFill>
              </a:rPr>
              <a:t>   </a:t>
            </a:r>
            <a:r>
              <a:rPr lang="th-TH" sz="4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ประเภทผลงานทางวิชาการที่ใช้ขอกำหนด</a:t>
            </a:r>
          </a:p>
          <a:p>
            <a:r>
              <a:rPr lang="th-TH" sz="4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ตำแหน่งทางวิชาการ</a:t>
            </a:r>
            <a:endParaRPr lang="th-TH" sz="40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8858" y="167110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(1)  บทความวิชาการ</a:t>
            </a:r>
            <a:endParaRPr lang="th-TH" sz="36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0646" y="2304190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005426"/>
                </a:solidFill>
                <a:latin typeface="TH SarabunPSK" pitchFamily="34" charset="-34"/>
                <a:cs typeface="TH SarabunPSK" pitchFamily="34" charset="-34"/>
              </a:rPr>
              <a:t>(2)  บทความวิจัย / รายงานการวิจัย</a:t>
            </a:r>
            <a:endParaRPr lang="th-TH" sz="3600" b="1" dirty="0">
              <a:solidFill>
                <a:srgbClr val="005426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4762" y="296431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(3)  ตำรา</a:t>
            </a:r>
            <a:endParaRPr lang="th-TH" sz="3600" b="1" dirty="0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2714" y="360944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(4)  หนังสือ</a:t>
            </a:r>
            <a:endParaRPr lang="th-TH" sz="3600" b="1" dirty="0">
              <a:solidFill>
                <a:srgbClr val="7030A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37724" y="426956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D80E9E"/>
                </a:solidFill>
                <a:latin typeface="TH SarabunPSK" pitchFamily="34" charset="-34"/>
                <a:cs typeface="TH SarabunPSK" pitchFamily="34" charset="-34"/>
              </a:rPr>
              <a:t>(5)  ผลงานวิชาการลักษณะอื่น</a:t>
            </a:r>
            <a:endParaRPr lang="th-TH" sz="3600" b="1" dirty="0">
              <a:solidFill>
                <a:srgbClr val="D80E9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6550" y="4953216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(6)  ผลงานวิชาการรับใช้สังคม</a:t>
            </a:r>
            <a:endParaRPr lang="th-TH" sz="3600" b="1" dirty="0">
              <a:solidFill>
                <a:schemeClr val="accent2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1155</Words>
  <Application>Microsoft Office PowerPoint</Application>
  <PresentationFormat>On-screen Show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ชุดรูปแบบของ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kyupin</dc:creator>
  <cp:lastModifiedBy>admin</cp:lastModifiedBy>
  <cp:revision>59</cp:revision>
  <dcterms:created xsi:type="dcterms:W3CDTF">2013-08-19T02:14:46Z</dcterms:created>
  <dcterms:modified xsi:type="dcterms:W3CDTF">2014-02-05T08:16:07Z</dcterms:modified>
</cp:coreProperties>
</file>